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34"/>
  </p:notesMasterIdLst>
  <p:handoutMasterIdLst>
    <p:handoutMasterId r:id="rId35"/>
  </p:handoutMasterIdLst>
  <p:sldIdLst>
    <p:sldId id="283" r:id="rId2"/>
    <p:sldId id="547" r:id="rId3"/>
    <p:sldId id="524" r:id="rId4"/>
    <p:sldId id="538" r:id="rId5"/>
    <p:sldId id="540" r:id="rId6"/>
    <p:sldId id="529" r:id="rId7"/>
    <p:sldId id="548" r:id="rId8"/>
    <p:sldId id="531" r:id="rId9"/>
    <p:sldId id="544" r:id="rId10"/>
    <p:sldId id="558" r:id="rId11"/>
    <p:sldId id="543" r:id="rId12"/>
    <p:sldId id="541" r:id="rId13"/>
    <p:sldId id="546" r:id="rId14"/>
    <p:sldId id="537" r:id="rId15"/>
    <p:sldId id="429" r:id="rId16"/>
    <p:sldId id="550" r:id="rId17"/>
    <p:sldId id="551" r:id="rId18"/>
    <p:sldId id="554" r:id="rId19"/>
    <p:sldId id="562" r:id="rId20"/>
    <p:sldId id="561" r:id="rId21"/>
    <p:sldId id="564" r:id="rId22"/>
    <p:sldId id="560" r:id="rId23"/>
    <p:sldId id="571" r:id="rId24"/>
    <p:sldId id="559" r:id="rId25"/>
    <p:sldId id="563" r:id="rId26"/>
    <p:sldId id="565" r:id="rId27"/>
    <p:sldId id="566" r:id="rId28"/>
    <p:sldId id="567" r:id="rId29"/>
    <p:sldId id="569" r:id="rId30"/>
    <p:sldId id="568" r:id="rId31"/>
    <p:sldId id="570" r:id="rId32"/>
    <p:sldId id="433" r:id="rId33"/>
  </p:sldIdLst>
  <p:sldSz cx="9906000" cy="6858000" type="A4"/>
  <p:notesSz cx="6877050" cy="100028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66"/>
    <a:srgbClr val="CC3300"/>
    <a:srgbClr val="FF3300"/>
    <a:srgbClr val="FFFFCC"/>
    <a:srgbClr val="FBFBFB"/>
    <a:srgbClr val="C0C0C0"/>
    <a:srgbClr val="F7F7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9496" autoAdjust="0"/>
  </p:normalViewPr>
  <p:slideViewPr>
    <p:cSldViewPr>
      <p:cViewPr varScale="1">
        <p:scale>
          <a:sx n="78" d="100"/>
          <a:sy n="78" d="100"/>
        </p:scale>
        <p:origin x="-780" y="-9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342" y="-78"/>
      </p:cViewPr>
      <p:guideLst>
        <p:guide orient="horz" pos="3151"/>
        <p:guide pos="216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D356C-C1FA-484A-9151-C15C44619ADE}" type="doc">
      <dgm:prSet loTypeId="urn:microsoft.com/office/officeart/2005/8/layout/vList4#1" loCatId="picture" qsTypeId="urn:microsoft.com/office/officeart/2005/8/quickstyle/simple1#1" qsCatId="simple" csTypeId="urn:microsoft.com/office/officeart/2005/8/colors/accent1_2#1" csCatId="accent1" phldr="1"/>
      <dgm:spPr/>
      <dgm:t>
        <a:bodyPr/>
        <a:lstStyle/>
        <a:p>
          <a:endParaRPr lang="en-GB"/>
        </a:p>
      </dgm:t>
    </dgm:pt>
    <dgm:pt modelId="{62C34A8D-7F70-474D-A38E-DCFF7A763260}">
      <dgm:prSet phldrT="[Text]" custT="1"/>
      <dgm:spPr/>
      <dgm:t>
        <a:bodyPr/>
        <a:lstStyle/>
        <a:p>
          <a:pPr algn="l"/>
          <a:r>
            <a:rPr lang="en-US" sz="1800" b="1" dirty="0" smtClean="0">
              <a:solidFill>
                <a:srgbClr val="FFFF66"/>
              </a:solidFill>
              <a:latin typeface="Palatino Linotype" pitchFamily="18" charset="0"/>
            </a:rPr>
            <a:t>COMPONENT 1:</a:t>
          </a:r>
          <a:r>
            <a:rPr lang="en-US" sz="1800" b="1" dirty="0" smtClean="0">
              <a:latin typeface="Palatino Linotype" pitchFamily="18" charset="0"/>
            </a:rPr>
            <a:t> "SCIENCE - FUNDAMENTAL AND APPLIED RESEARCH, MATHEMATICAL MODELING, PRIMARY EXPERIMENTS, LABORATORY TEST”</a:t>
          </a:r>
          <a:br>
            <a:rPr lang="en-US" sz="1800" b="1" dirty="0" smtClean="0">
              <a:latin typeface="Palatino Linotype" pitchFamily="18" charset="0"/>
            </a:rPr>
          </a:br>
          <a:r>
            <a:rPr lang="en-US" sz="1600" b="1" dirty="0" smtClean="0">
              <a:latin typeface="Palatino Linotype" pitchFamily="18" charset="0"/>
            </a:rPr>
            <a:t>- NATIONAL RESEARCH INSTITUTES (NRI), UNIVERSITIES - BOTH FROM ROMANIA (RO) &amp; FOREIGN COUNTRIES</a:t>
          </a:r>
          <a:endParaRPr lang="en-GB" sz="1600" b="1" dirty="0">
            <a:latin typeface="Palatino Linotype" pitchFamily="18" charset="0"/>
          </a:endParaRPr>
        </a:p>
      </dgm:t>
    </dgm:pt>
    <dgm:pt modelId="{60FB14C1-83D7-4F84-935A-CD0BBC92EEC7}" type="parTrans" cxnId="{DAC61E97-9ACA-4E53-809A-4E7909F5DB54}">
      <dgm:prSet/>
      <dgm:spPr/>
      <dgm:t>
        <a:bodyPr/>
        <a:lstStyle/>
        <a:p>
          <a:endParaRPr lang="en-GB"/>
        </a:p>
      </dgm:t>
    </dgm:pt>
    <dgm:pt modelId="{0F03D847-7567-4A49-B725-2254E250DC6A}" type="sibTrans" cxnId="{DAC61E97-9ACA-4E53-809A-4E7909F5DB54}">
      <dgm:prSet/>
      <dgm:spPr/>
      <dgm:t>
        <a:bodyPr/>
        <a:lstStyle/>
        <a:p>
          <a:endParaRPr lang="en-GB"/>
        </a:p>
      </dgm:t>
    </dgm:pt>
    <dgm:pt modelId="{3DA40271-9E3E-43A0-A1FA-B4E6B8121528}">
      <dgm:prSet phldrT="[Text]" custT="1"/>
      <dgm:spPr/>
      <dgm:t>
        <a:bodyPr/>
        <a:lstStyle/>
        <a:p>
          <a:pPr algn="l"/>
          <a:r>
            <a:rPr lang="en-US" sz="1800" b="1" dirty="0" smtClean="0">
              <a:solidFill>
                <a:srgbClr val="FFFF66"/>
              </a:solidFill>
              <a:latin typeface="Palatino Linotype" pitchFamily="18" charset="0"/>
            </a:rPr>
            <a:t>COMPONENT  2:</a:t>
          </a:r>
          <a:r>
            <a:rPr lang="en-US" sz="1800" b="1" dirty="0" smtClean="0">
              <a:latin typeface="Palatino Linotype" pitchFamily="18" charset="0"/>
            </a:rPr>
            <a:t> “TECHNOLOGY RESEARCH AND EVALUATION OF EXPERIMENTAL MODELS" </a:t>
          </a:r>
          <a:br>
            <a:rPr lang="en-US" sz="1800" b="1" dirty="0" smtClean="0">
              <a:latin typeface="Palatino Linotype" pitchFamily="18" charset="0"/>
            </a:rPr>
          </a:br>
          <a:r>
            <a:rPr lang="en-US" sz="1600" b="1" dirty="0" smtClean="0">
              <a:latin typeface="Palatino Linotype" pitchFamily="18" charset="0"/>
            </a:rPr>
            <a:t>- NRI, R&amp;D DEPARTAMENTS OF MAJOR ROMANIAN AND FOREIGN COMPANIES, PROFESSIONAL SMEs</a:t>
          </a:r>
          <a:endParaRPr lang="en-GB" sz="1600" b="1" dirty="0">
            <a:latin typeface="Palatino Linotype" pitchFamily="18" charset="0"/>
          </a:endParaRPr>
        </a:p>
      </dgm:t>
    </dgm:pt>
    <dgm:pt modelId="{B72468D9-8B0B-498B-BB73-DBB4CD1BC3B2}" type="parTrans" cxnId="{0325EC5B-F92F-4C60-8DDD-C9E510F0C7DA}">
      <dgm:prSet/>
      <dgm:spPr/>
      <dgm:t>
        <a:bodyPr/>
        <a:lstStyle/>
        <a:p>
          <a:endParaRPr lang="en-GB"/>
        </a:p>
      </dgm:t>
    </dgm:pt>
    <dgm:pt modelId="{0052E137-AE15-47F7-9B04-82EF28631D0F}" type="sibTrans" cxnId="{0325EC5B-F92F-4C60-8DDD-C9E510F0C7DA}">
      <dgm:prSet/>
      <dgm:spPr/>
      <dgm:t>
        <a:bodyPr/>
        <a:lstStyle/>
        <a:p>
          <a:endParaRPr lang="en-GB"/>
        </a:p>
      </dgm:t>
    </dgm:pt>
    <dgm:pt modelId="{57A79374-4B67-4298-8D42-D130985B2B7F}">
      <dgm:prSet phldrT="[Text]" custT="1"/>
      <dgm:spPr/>
      <dgm:t>
        <a:bodyPr/>
        <a:lstStyle/>
        <a:p>
          <a:pPr algn="l"/>
          <a:r>
            <a:rPr lang="en-US" sz="1800" b="1" dirty="0" smtClean="0">
              <a:solidFill>
                <a:srgbClr val="FFFF66"/>
              </a:solidFill>
              <a:latin typeface="Palatino Linotype" pitchFamily="18" charset="0"/>
            </a:rPr>
            <a:t>COMPONENT 3:</a:t>
          </a:r>
          <a:r>
            <a:rPr lang="en-US" sz="1800" b="1" dirty="0" smtClean="0">
              <a:latin typeface="Palatino Linotype" pitchFamily="18" charset="0"/>
            </a:rPr>
            <a:t>  “TESTING THE NEW </a:t>
          </a:r>
          <a:r>
            <a:rPr lang="en-GB" sz="1800" b="1" dirty="0" smtClean="0">
              <a:latin typeface="Palatino Linotype" pitchFamily="18" charset="0"/>
            </a:rPr>
            <a:t>TECHNOLOGY TO INCREASE THE QUALITY STANDARD &amp; RELIABILITY OF NEW PRODUCTS: </a:t>
          </a:r>
          <a:r>
            <a:rPr lang="en-US" sz="1800" b="1" dirty="0" smtClean="0">
              <a:latin typeface="Palatino Linotype" pitchFamily="18" charset="0"/>
            </a:rPr>
            <a:t>DEMONSTRATORS, PROTOTYPES, PILOT LINES”</a:t>
          </a:r>
          <a:br>
            <a:rPr lang="en-US" sz="1800" b="1" dirty="0" smtClean="0">
              <a:latin typeface="Palatino Linotype" pitchFamily="18" charset="0"/>
            </a:rPr>
          </a:br>
          <a:r>
            <a:rPr lang="en-US" sz="1600" b="1" dirty="0" smtClean="0">
              <a:latin typeface="Palatino Linotype" pitchFamily="18" charset="0"/>
            </a:rPr>
            <a:t>- NRI, RO &amp; FOREIGN COMPANIES, PROFESSIONAL SMEs </a:t>
          </a:r>
          <a:endParaRPr lang="en-GB" sz="1600" b="1" dirty="0">
            <a:latin typeface="Palatino Linotype" pitchFamily="18" charset="0"/>
          </a:endParaRPr>
        </a:p>
      </dgm:t>
    </dgm:pt>
    <dgm:pt modelId="{41FE728D-D1F1-4867-B568-4B4B0781E342}" type="parTrans" cxnId="{06F556B9-58A6-49BB-BECE-188D1A7DCD50}">
      <dgm:prSet/>
      <dgm:spPr/>
      <dgm:t>
        <a:bodyPr/>
        <a:lstStyle/>
        <a:p>
          <a:endParaRPr lang="en-GB"/>
        </a:p>
      </dgm:t>
    </dgm:pt>
    <dgm:pt modelId="{847288BB-32C7-43D0-BDC4-4BF79EC43F61}" type="sibTrans" cxnId="{06F556B9-58A6-49BB-BECE-188D1A7DCD50}">
      <dgm:prSet/>
      <dgm:spPr/>
      <dgm:t>
        <a:bodyPr/>
        <a:lstStyle/>
        <a:p>
          <a:endParaRPr lang="en-GB"/>
        </a:p>
      </dgm:t>
    </dgm:pt>
    <dgm:pt modelId="{C9F26A48-B12E-4DE1-946D-1A732C3FB59C}" type="pres">
      <dgm:prSet presAssocID="{2D5D356C-C1FA-484A-9151-C15C44619ADE}" presName="linear" presStyleCnt="0">
        <dgm:presLayoutVars>
          <dgm:dir/>
          <dgm:resizeHandles val="exact"/>
        </dgm:presLayoutVars>
      </dgm:prSet>
      <dgm:spPr/>
      <dgm:t>
        <a:bodyPr/>
        <a:lstStyle/>
        <a:p>
          <a:endParaRPr lang="en-GB"/>
        </a:p>
      </dgm:t>
    </dgm:pt>
    <dgm:pt modelId="{C14181C5-72C5-4F12-ADEB-25A7F0C6E3E5}" type="pres">
      <dgm:prSet presAssocID="{62C34A8D-7F70-474D-A38E-DCFF7A763260}" presName="comp" presStyleCnt="0"/>
      <dgm:spPr/>
    </dgm:pt>
    <dgm:pt modelId="{79EA3547-DA07-4145-AAE7-1F78DA2F0974}" type="pres">
      <dgm:prSet presAssocID="{62C34A8D-7F70-474D-A38E-DCFF7A763260}" presName="box" presStyleLbl="node1" presStyleIdx="0" presStyleCnt="3" custScaleY="116486"/>
      <dgm:spPr/>
      <dgm:t>
        <a:bodyPr/>
        <a:lstStyle/>
        <a:p>
          <a:endParaRPr lang="en-GB"/>
        </a:p>
      </dgm:t>
    </dgm:pt>
    <dgm:pt modelId="{8BC64638-B01F-4790-9E82-2276BC2807D1}" type="pres">
      <dgm:prSet presAssocID="{62C34A8D-7F70-474D-A38E-DCFF7A763260}" presName="img" presStyleLbl="fgImgPlace1" presStyleIdx="0" presStyleCnt="3"/>
      <dgm:spPr>
        <a:blipFill>
          <a:blip xmlns:r="http://schemas.openxmlformats.org/officeDocument/2006/relationships" r:embed="rId1">
            <a:extLst/>
          </a:blip>
          <a:srcRect/>
          <a:stretch>
            <a:fillRect l="-9000" r="-9000"/>
          </a:stretch>
        </a:blipFill>
      </dgm:spPr>
      <dgm:t>
        <a:bodyPr/>
        <a:lstStyle/>
        <a:p>
          <a:endParaRPr lang="en-GB"/>
        </a:p>
      </dgm:t>
    </dgm:pt>
    <dgm:pt modelId="{7F3B64CD-9CAC-4483-9D2A-B7388E1DAFA7}" type="pres">
      <dgm:prSet presAssocID="{62C34A8D-7F70-474D-A38E-DCFF7A763260}" presName="text" presStyleLbl="node1" presStyleIdx="0" presStyleCnt="3">
        <dgm:presLayoutVars>
          <dgm:bulletEnabled val="1"/>
        </dgm:presLayoutVars>
      </dgm:prSet>
      <dgm:spPr/>
      <dgm:t>
        <a:bodyPr/>
        <a:lstStyle/>
        <a:p>
          <a:endParaRPr lang="en-GB"/>
        </a:p>
      </dgm:t>
    </dgm:pt>
    <dgm:pt modelId="{F8FF00CD-C7BA-4057-9B1B-1FB7FFBBF82E}" type="pres">
      <dgm:prSet presAssocID="{0F03D847-7567-4A49-B725-2254E250DC6A}" presName="spacer" presStyleCnt="0"/>
      <dgm:spPr/>
    </dgm:pt>
    <dgm:pt modelId="{8FAB7CE6-6648-463A-976B-FABEE142BC16}" type="pres">
      <dgm:prSet presAssocID="{3DA40271-9E3E-43A0-A1FA-B4E6B8121528}" presName="comp" presStyleCnt="0"/>
      <dgm:spPr/>
    </dgm:pt>
    <dgm:pt modelId="{D681E603-54F3-4E53-91BD-728C9B719C54}" type="pres">
      <dgm:prSet presAssocID="{3DA40271-9E3E-43A0-A1FA-B4E6B8121528}" presName="box" presStyleLbl="node1" presStyleIdx="1" presStyleCnt="3"/>
      <dgm:spPr/>
      <dgm:t>
        <a:bodyPr/>
        <a:lstStyle/>
        <a:p>
          <a:endParaRPr lang="en-GB"/>
        </a:p>
      </dgm:t>
    </dgm:pt>
    <dgm:pt modelId="{FB84615E-9C7D-49B4-8B11-C9EAFAEB2E73}" type="pres">
      <dgm:prSet presAssocID="{3DA40271-9E3E-43A0-A1FA-B4E6B8121528}" presName="img" presStyleLbl="fgImgPlace1" presStyleIdx="1" presStyleCnt="3"/>
      <dgm:spPr>
        <a:blipFill>
          <a:blip xmlns:r="http://schemas.openxmlformats.org/officeDocument/2006/relationships" r:embed="rId2">
            <a:extLst/>
          </a:blip>
          <a:srcRect/>
          <a:stretch>
            <a:fillRect t="-17000" b="-17000"/>
          </a:stretch>
        </a:blipFill>
      </dgm:spPr>
      <dgm:t>
        <a:bodyPr/>
        <a:lstStyle/>
        <a:p>
          <a:endParaRPr lang="en-GB"/>
        </a:p>
      </dgm:t>
    </dgm:pt>
    <dgm:pt modelId="{A7C7B9E3-5B85-4518-BB27-B79CCFC23E71}" type="pres">
      <dgm:prSet presAssocID="{3DA40271-9E3E-43A0-A1FA-B4E6B8121528}" presName="text" presStyleLbl="node1" presStyleIdx="1" presStyleCnt="3">
        <dgm:presLayoutVars>
          <dgm:bulletEnabled val="1"/>
        </dgm:presLayoutVars>
      </dgm:prSet>
      <dgm:spPr/>
      <dgm:t>
        <a:bodyPr/>
        <a:lstStyle/>
        <a:p>
          <a:endParaRPr lang="en-GB"/>
        </a:p>
      </dgm:t>
    </dgm:pt>
    <dgm:pt modelId="{CF26F939-6357-4D01-A5C7-0A6D7CD055A0}" type="pres">
      <dgm:prSet presAssocID="{0052E137-AE15-47F7-9B04-82EF28631D0F}" presName="spacer" presStyleCnt="0"/>
      <dgm:spPr/>
    </dgm:pt>
    <dgm:pt modelId="{B57751F3-7144-4A6C-9CDE-3FC24E006FBF}" type="pres">
      <dgm:prSet presAssocID="{57A79374-4B67-4298-8D42-D130985B2B7F}" presName="comp" presStyleCnt="0"/>
      <dgm:spPr/>
    </dgm:pt>
    <dgm:pt modelId="{6A570115-C1E7-45B9-844F-71ACCA93D506}" type="pres">
      <dgm:prSet presAssocID="{57A79374-4B67-4298-8D42-D130985B2B7F}" presName="box" presStyleLbl="node1" presStyleIdx="2" presStyleCnt="3"/>
      <dgm:spPr/>
      <dgm:t>
        <a:bodyPr/>
        <a:lstStyle/>
        <a:p>
          <a:endParaRPr lang="en-GB"/>
        </a:p>
      </dgm:t>
    </dgm:pt>
    <dgm:pt modelId="{C4C4F3C9-68CF-4558-9F5F-D137509DB95E}" type="pres">
      <dgm:prSet presAssocID="{57A79374-4B67-4298-8D42-D130985B2B7F}" presName="img" presStyleLbl="fgImgPlace1" presStyleIdx="2" presStyleCnt="3"/>
      <dgm:spPr>
        <a:blipFill>
          <a:blip xmlns:r="http://schemas.openxmlformats.org/officeDocument/2006/relationships" r:embed="rId3" cstate="print">
            <a:extLst/>
          </a:blip>
          <a:srcRect/>
          <a:stretch>
            <a:fillRect t="-1000" b="-1000"/>
          </a:stretch>
        </a:blipFill>
      </dgm:spPr>
      <dgm:t>
        <a:bodyPr/>
        <a:lstStyle/>
        <a:p>
          <a:endParaRPr lang="en-GB"/>
        </a:p>
      </dgm:t>
    </dgm:pt>
    <dgm:pt modelId="{E2856619-79D9-4E18-BC08-8F85DF46341A}" type="pres">
      <dgm:prSet presAssocID="{57A79374-4B67-4298-8D42-D130985B2B7F}" presName="text" presStyleLbl="node1" presStyleIdx="2" presStyleCnt="3">
        <dgm:presLayoutVars>
          <dgm:bulletEnabled val="1"/>
        </dgm:presLayoutVars>
      </dgm:prSet>
      <dgm:spPr/>
      <dgm:t>
        <a:bodyPr/>
        <a:lstStyle/>
        <a:p>
          <a:endParaRPr lang="en-GB"/>
        </a:p>
      </dgm:t>
    </dgm:pt>
  </dgm:ptLst>
  <dgm:cxnLst>
    <dgm:cxn modelId="{DAC61E97-9ACA-4E53-809A-4E7909F5DB54}" srcId="{2D5D356C-C1FA-484A-9151-C15C44619ADE}" destId="{62C34A8D-7F70-474D-A38E-DCFF7A763260}" srcOrd="0" destOrd="0" parTransId="{60FB14C1-83D7-4F84-935A-CD0BBC92EEC7}" sibTransId="{0F03D847-7567-4A49-B725-2254E250DC6A}"/>
    <dgm:cxn modelId="{3EA684C3-CBE8-4CA3-A9AB-407044590668}" type="presOf" srcId="{2D5D356C-C1FA-484A-9151-C15C44619ADE}" destId="{C9F26A48-B12E-4DE1-946D-1A732C3FB59C}" srcOrd="0" destOrd="0" presId="urn:microsoft.com/office/officeart/2005/8/layout/vList4#1"/>
    <dgm:cxn modelId="{2B61DA3E-7CCA-4DB9-AAF2-F3EF14591D52}" type="presOf" srcId="{62C34A8D-7F70-474D-A38E-DCFF7A763260}" destId="{79EA3547-DA07-4145-AAE7-1F78DA2F0974}" srcOrd="0" destOrd="0" presId="urn:microsoft.com/office/officeart/2005/8/layout/vList4#1"/>
    <dgm:cxn modelId="{0325EC5B-F92F-4C60-8DDD-C9E510F0C7DA}" srcId="{2D5D356C-C1FA-484A-9151-C15C44619ADE}" destId="{3DA40271-9E3E-43A0-A1FA-B4E6B8121528}" srcOrd="1" destOrd="0" parTransId="{B72468D9-8B0B-498B-BB73-DBB4CD1BC3B2}" sibTransId="{0052E137-AE15-47F7-9B04-82EF28631D0F}"/>
    <dgm:cxn modelId="{C6972FD4-5763-4603-AB75-2272677F3874}" type="presOf" srcId="{3DA40271-9E3E-43A0-A1FA-B4E6B8121528}" destId="{A7C7B9E3-5B85-4518-BB27-B79CCFC23E71}" srcOrd="1" destOrd="0" presId="urn:microsoft.com/office/officeart/2005/8/layout/vList4#1"/>
    <dgm:cxn modelId="{06F556B9-58A6-49BB-BECE-188D1A7DCD50}" srcId="{2D5D356C-C1FA-484A-9151-C15C44619ADE}" destId="{57A79374-4B67-4298-8D42-D130985B2B7F}" srcOrd="2" destOrd="0" parTransId="{41FE728D-D1F1-4867-B568-4B4B0781E342}" sibTransId="{847288BB-32C7-43D0-BDC4-4BF79EC43F61}"/>
    <dgm:cxn modelId="{C817C226-DBFB-4C86-BBEE-DF7ED3B3FC9D}" type="presOf" srcId="{57A79374-4B67-4298-8D42-D130985B2B7F}" destId="{6A570115-C1E7-45B9-844F-71ACCA93D506}" srcOrd="0" destOrd="0" presId="urn:microsoft.com/office/officeart/2005/8/layout/vList4#1"/>
    <dgm:cxn modelId="{28B28799-BA37-44DD-B536-0DA5CB13EA24}" type="presOf" srcId="{62C34A8D-7F70-474D-A38E-DCFF7A763260}" destId="{7F3B64CD-9CAC-4483-9D2A-B7388E1DAFA7}" srcOrd="1" destOrd="0" presId="urn:microsoft.com/office/officeart/2005/8/layout/vList4#1"/>
    <dgm:cxn modelId="{E37DBEE9-0704-4510-AE9C-BE3376D6941C}" type="presOf" srcId="{57A79374-4B67-4298-8D42-D130985B2B7F}" destId="{E2856619-79D9-4E18-BC08-8F85DF46341A}" srcOrd="1" destOrd="0" presId="urn:microsoft.com/office/officeart/2005/8/layout/vList4#1"/>
    <dgm:cxn modelId="{803D902C-2636-4CDF-A4A8-E8D3D40DAE0B}" type="presOf" srcId="{3DA40271-9E3E-43A0-A1FA-B4E6B8121528}" destId="{D681E603-54F3-4E53-91BD-728C9B719C54}" srcOrd="0" destOrd="0" presId="urn:microsoft.com/office/officeart/2005/8/layout/vList4#1"/>
    <dgm:cxn modelId="{F0FDE5C5-735D-4B4C-942E-39AE407E1F60}" type="presParOf" srcId="{C9F26A48-B12E-4DE1-946D-1A732C3FB59C}" destId="{C14181C5-72C5-4F12-ADEB-25A7F0C6E3E5}" srcOrd="0" destOrd="0" presId="urn:microsoft.com/office/officeart/2005/8/layout/vList4#1"/>
    <dgm:cxn modelId="{95931BA0-3512-47D2-BA4D-AAD0E0436C2A}" type="presParOf" srcId="{C14181C5-72C5-4F12-ADEB-25A7F0C6E3E5}" destId="{79EA3547-DA07-4145-AAE7-1F78DA2F0974}" srcOrd="0" destOrd="0" presId="urn:microsoft.com/office/officeart/2005/8/layout/vList4#1"/>
    <dgm:cxn modelId="{40C28F63-E2EB-4BB7-B964-0CEC5AF31FA1}" type="presParOf" srcId="{C14181C5-72C5-4F12-ADEB-25A7F0C6E3E5}" destId="{8BC64638-B01F-4790-9E82-2276BC2807D1}" srcOrd="1" destOrd="0" presId="urn:microsoft.com/office/officeart/2005/8/layout/vList4#1"/>
    <dgm:cxn modelId="{7E8C356E-2FED-4DA6-AF93-6EE0E888C977}" type="presParOf" srcId="{C14181C5-72C5-4F12-ADEB-25A7F0C6E3E5}" destId="{7F3B64CD-9CAC-4483-9D2A-B7388E1DAFA7}" srcOrd="2" destOrd="0" presId="urn:microsoft.com/office/officeart/2005/8/layout/vList4#1"/>
    <dgm:cxn modelId="{2B4EADEA-FC35-472A-8916-F3F086780EFF}" type="presParOf" srcId="{C9F26A48-B12E-4DE1-946D-1A732C3FB59C}" destId="{F8FF00CD-C7BA-4057-9B1B-1FB7FFBBF82E}" srcOrd="1" destOrd="0" presId="urn:microsoft.com/office/officeart/2005/8/layout/vList4#1"/>
    <dgm:cxn modelId="{B3C053EB-7288-45CA-BAEA-4B566F76EF81}" type="presParOf" srcId="{C9F26A48-B12E-4DE1-946D-1A732C3FB59C}" destId="{8FAB7CE6-6648-463A-976B-FABEE142BC16}" srcOrd="2" destOrd="0" presId="urn:microsoft.com/office/officeart/2005/8/layout/vList4#1"/>
    <dgm:cxn modelId="{2420F2D7-F193-495C-9413-2C0191F4BFF6}" type="presParOf" srcId="{8FAB7CE6-6648-463A-976B-FABEE142BC16}" destId="{D681E603-54F3-4E53-91BD-728C9B719C54}" srcOrd="0" destOrd="0" presId="urn:microsoft.com/office/officeart/2005/8/layout/vList4#1"/>
    <dgm:cxn modelId="{BD84EA82-9746-4114-957C-A889E903858A}" type="presParOf" srcId="{8FAB7CE6-6648-463A-976B-FABEE142BC16}" destId="{FB84615E-9C7D-49B4-8B11-C9EAFAEB2E73}" srcOrd="1" destOrd="0" presId="urn:microsoft.com/office/officeart/2005/8/layout/vList4#1"/>
    <dgm:cxn modelId="{576AA95A-233B-46FB-8E1E-91ECAD95DDCF}" type="presParOf" srcId="{8FAB7CE6-6648-463A-976B-FABEE142BC16}" destId="{A7C7B9E3-5B85-4518-BB27-B79CCFC23E71}" srcOrd="2" destOrd="0" presId="urn:microsoft.com/office/officeart/2005/8/layout/vList4#1"/>
    <dgm:cxn modelId="{B295F889-47E7-4B28-A58F-2E29FF0396BF}" type="presParOf" srcId="{C9F26A48-B12E-4DE1-946D-1A732C3FB59C}" destId="{CF26F939-6357-4D01-A5C7-0A6D7CD055A0}" srcOrd="3" destOrd="0" presId="urn:microsoft.com/office/officeart/2005/8/layout/vList4#1"/>
    <dgm:cxn modelId="{FCD178E7-72DC-4C1A-997E-18E4C5202D3A}" type="presParOf" srcId="{C9F26A48-B12E-4DE1-946D-1A732C3FB59C}" destId="{B57751F3-7144-4A6C-9CDE-3FC24E006FBF}" srcOrd="4" destOrd="0" presId="urn:microsoft.com/office/officeart/2005/8/layout/vList4#1"/>
    <dgm:cxn modelId="{C50931FF-0C8F-4CF8-ABC2-9E3879B29B6D}" type="presParOf" srcId="{B57751F3-7144-4A6C-9CDE-3FC24E006FBF}" destId="{6A570115-C1E7-45B9-844F-71ACCA93D506}" srcOrd="0" destOrd="0" presId="urn:microsoft.com/office/officeart/2005/8/layout/vList4#1"/>
    <dgm:cxn modelId="{AE765807-0F2C-4B83-9333-CB44279125B0}" type="presParOf" srcId="{B57751F3-7144-4A6C-9CDE-3FC24E006FBF}" destId="{C4C4F3C9-68CF-4558-9F5F-D137509DB95E}" srcOrd="1" destOrd="0" presId="urn:microsoft.com/office/officeart/2005/8/layout/vList4#1"/>
    <dgm:cxn modelId="{202F1CB1-AB9F-47F2-B33E-248FB2C401BC}" type="presParOf" srcId="{B57751F3-7144-4A6C-9CDE-3FC24E006FBF}" destId="{E2856619-79D9-4E18-BC08-8F85DF46341A}"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5D356C-C1FA-484A-9151-C15C44619ADE}" type="doc">
      <dgm:prSet loTypeId="urn:microsoft.com/office/officeart/2005/8/layout/vList4#2" loCatId="picture" qsTypeId="urn:microsoft.com/office/officeart/2005/8/quickstyle/simple1#2" qsCatId="simple" csTypeId="urn:microsoft.com/office/officeart/2005/8/colors/accent1_2#2" csCatId="accent1" phldr="1"/>
      <dgm:spPr/>
      <dgm:t>
        <a:bodyPr/>
        <a:lstStyle/>
        <a:p>
          <a:endParaRPr lang="en-GB"/>
        </a:p>
      </dgm:t>
    </dgm:pt>
    <dgm:pt modelId="{62C34A8D-7F70-474D-A38E-DCFF7A763260}">
      <dgm:prSet phldrT="[Text]" custT="1"/>
      <dgm:spPr/>
      <dgm:t>
        <a:bodyPr/>
        <a:lstStyle/>
        <a:p>
          <a:pPr algn="l"/>
          <a:r>
            <a:rPr lang="en-GB" sz="1800" b="1" dirty="0" smtClean="0">
              <a:solidFill>
                <a:srgbClr val="FFFF66"/>
              </a:solidFill>
              <a:latin typeface="Palatino Linotype" pitchFamily="18" charset="0"/>
            </a:rPr>
            <a:t>COMPONENT 4:</a:t>
          </a:r>
          <a:r>
            <a:rPr lang="en-GB" sz="1800" b="1" dirty="0" smtClean="0">
              <a:latin typeface="Palatino Linotype" pitchFamily="18" charset="0"/>
            </a:rPr>
            <a:t> “</a:t>
          </a:r>
          <a:r>
            <a:rPr lang="en-US" sz="1800" b="1" dirty="0" smtClean="0">
              <a:latin typeface="Palatino Linotype" pitchFamily="18" charset="0"/>
            </a:rPr>
            <a:t>TRANSFER OF NEW RELIABLE  TECH-NOLOGY  FOR MASS PRODUCTION &amp; GLOBAL USE"</a:t>
          </a:r>
          <a:br>
            <a:rPr lang="en-US" sz="1800" b="1" dirty="0" smtClean="0">
              <a:latin typeface="Palatino Linotype" pitchFamily="18" charset="0"/>
            </a:rPr>
          </a:br>
          <a:r>
            <a:rPr lang="en-US" sz="1600" b="1" dirty="0" smtClean="0">
              <a:latin typeface="Palatino Linotype" pitchFamily="18" charset="0"/>
            </a:rPr>
            <a:t>- PARTICIPANTS: MAJOR COMPANIES FROM ROMANIA AND ABROAD, POOLS OF PROFESSIONAL SMEs                                       - HORIZONTAL SUPPLIERS: PROFESSIONAL SMEs.</a:t>
          </a:r>
        </a:p>
      </dgm:t>
    </dgm:pt>
    <dgm:pt modelId="{60FB14C1-83D7-4F84-935A-CD0BBC92EEC7}" type="parTrans" cxnId="{DAC61E97-9ACA-4E53-809A-4E7909F5DB54}">
      <dgm:prSet/>
      <dgm:spPr/>
      <dgm:t>
        <a:bodyPr/>
        <a:lstStyle/>
        <a:p>
          <a:endParaRPr lang="en-GB"/>
        </a:p>
      </dgm:t>
    </dgm:pt>
    <dgm:pt modelId="{0F03D847-7567-4A49-B725-2254E250DC6A}" type="sibTrans" cxnId="{DAC61E97-9ACA-4E53-809A-4E7909F5DB54}">
      <dgm:prSet/>
      <dgm:spPr/>
      <dgm:t>
        <a:bodyPr/>
        <a:lstStyle/>
        <a:p>
          <a:endParaRPr lang="en-GB"/>
        </a:p>
      </dgm:t>
    </dgm:pt>
    <dgm:pt modelId="{3DA40271-9E3E-43A0-A1FA-B4E6B8121528}">
      <dgm:prSet phldrT="[Text]" custT="1"/>
      <dgm:spPr/>
      <dgm:t>
        <a:bodyPr/>
        <a:lstStyle/>
        <a:p>
          <a:pPr algn="l"/>
          <a:r>
            <a:rPr lang="en-US" sz="1800" b="1" dirty="0" smtClean="0">
              <a:solidFill>
                <a:srgbClr val="FFFF66"/>
              </a:solidFill>
              <a:latin typeface="Palatino Linotype" pitchFamily="18" charset="0"/>
            </a:rPr>
            <a:t>COMPONENT 5:</a:t>
          </a:r>
          <a:r>
            <a:rPr lang="en-US" sz="1800" b="1" dirty="0" smtClean="0">
              <a:latin typeface="Palatino Linotype" pitchFamily="18" charset="0"/>
            </a:rPr>
            <a:t> “MARKETING, PROMOTION, TRADE, PUBLIC RELATIONS“                                                                  - </a:t>
          </a:r>
          <a:r>
            <a:rPr lang="en-US" sz="1600" b="1" dirty="0" smtClean="0">
              <a:latin typeface="Palatino Linotype" pitchFamily="18" charset="0"/>
            </a:rPr>
            <a:t>“CLARA” CENTRAL ADMINISTRATION</a:t>
          </a:r>
          <a:r>
            <a:rPr lang="en-US" sz="1800" b="1" dirty="0" smtClean="0">
              <a:latin typeface="Palatino Linotype" pitchFamily="18" charset="0"/>
            </a:rPr>
            <a:t>, </a:t>
          </a:r>
          <a:r>
            <a:rPr lang="en-US" sz="1600" b="1" dirty="0" smtClean="0">
              <a:latin typeface="Palatino Linotype" pitchFamily="18" charset="0"/>
            </a:rPr>
            <a:t>MAJOR COMPANIES FROM ROMANIA AND ABROAD, NRI, INVESTMENT FUNDS, PROFESSIONAL SMEs</a:t>
          </a:r>
          <a:endParaRPr lang="en-GB" sz="1600" b="1" dirty="0">
            <a:latin typeface="Palatino Linotype" pitchFamily="18" charset="0"/>
          </a:endParaRPr>
        </a:p>
      </dgm:t>
    </dgm:pt>
    <dgm:pt modelId="{B72468D9-8B0B-498B-BB73-DBB4CD1BC3B2}" type="parTrans" cxnId="{0325EC5B-F92F-4C60-8DDD-C9E510F0C7DA}">
      <dgm:prSet/>
      <dgm:spPr/>
      <dgm:t>
        <a:bodyPr/>
        <a:lstStyle/>
        <a:p>
          <a:endParaRPr lang="en-GB"/>
        </a:p>
      </dgm:t>
    </dgm:pt>
    <dgm:pt modelId="{0052E137-AE15-47F7-9B04-82EF28631D0F}" type="sibTrans" cxnId="{0325EC5B-F92F-4C60-8DDD-C9E510F0C7DA}">
      <dgm:prSet/>
      <dgm:spPr/>
      <dgm:t>
        <a:bodyPr/>
        <a:lstStyle/>
        <a:p>
          <a:endParaRPr lang="en-GB"/>
        </a:p>
      </dgm:t>
    </dgm:pt>
    <dgm:pt modelId="{57A79374-4B67-4298-8D42-D130985B2B7F}">
      <dgm:prSet phldrT="[Text]" custT="1"/>
      <dgm:spPr/>
      <dgm:t>
        <a:bodyPr/>
        <a:lstStyle/>
        <a:p>
          <a:pPr algn="l"/>
          <a:r>
            <a:rPr lang="en-GB" sz="1800" b="1" dirty="0" smtClean="0">
              <a:solidFill>
                <a:srgbClr val="FFFF66"/>
              </a:solidFill>
              <a:latin typeface="Palatino Linotype" panose="02040502050505030304" pitchFamily="18" charset="0"/>
            </a:rPr>
            <a:t>COMPONENT 6:</a:t>
          </a:r>
          <a:r>
            <a:rPr lang="en-GB" sz="1800" b="1" dirty="0" smtClean="0">
              <a:latin typeface="Palatino Linotype" panose="02040502050505030304" pitchFamily="18" charset="0"/>
            </a:rPr>
            <a:t>  “</a:t>
          </a:r>
          <a:r>
            <a:rPr lang="en-US" sz="1800" b="1" dirty="0" smtClean="0">
              <a:latin typeface="Palatino Linotype" pitchFamily="18" charset="0"/>
            </a:rPr>
            <a:t>GENERAL SERVICE PROVIDERS FOR “CLARA” ACTIVITIES AND MEMBERS</a:t>
          </a:r>
          <a:r>
            <a:rPr lang="en-GB" sz="1800" b="1" dirty="0" smtClean="0">
              <a:latin typeface="Palatino Linotype" pitchFamily="18" charset="0"/>
            </a:rPr>
            <a:t>” </a:t>
          </a:r>
        </a:p>
        <a:p>
          <a:pPr algn="l"/>
          <a:r>
            <a:rPr lang="en-GB" sz="1600" b="1" dirty="0" smtClean="0">
              <a:latin typeface="Palatino Linotype" panose="02040502050505030304" pitchFamily="18" charset="0"/>
            </a:rPr>
            <a:t>- </a:t>
          </a:r>
          <a:r>
            <a:rPr lang="en-US" sz="1600" b="1" dirty="0" smtClean="0">
              <a:latin typeface="Palatino Linotype" pitchFamily="18" charset="0"/>
            </a:rPr>
            <a:t>SMEs - SERVICE PROVIDERS PROFILE.</a:t>
          </a:r>
          <a:endParaRPr lang="en-GB" sz="1800" b="1" dirty="0">
            <a:latin typeface="Palatino Linotype" pitchFamily="18" charset="0"/>
          </a:endParaRPr>
        </a:p>
      </dgm:t>
    </dgm:pt>
    <dgm:pt modelId="{41FE728D-D1F1-4867-B568-4B4B0781E342}" type="parTrans" cxnId="{06F556B9-58A6-49BB-BECE-188D1A7DCD50}">
      <dgm:prSet/>
      <dgm:spPr/>
      <dgm:t>
        <a:bodyPr/>
        <a:lstStyle/>
        <a:p>
          <a:endParaRPr lang="en-GB"/>
        </a:p>
      </dgm:t>
    </dgm:pt>
    <dgm:pt modelId="{847288BB-32C7-43D0-BDC4-4BF79EC43F61}" type="sibTrans" cxnId="{06F556B9-58A6-49BB-BECE-188D1A7DCD50}">
      <dgm:prSet/>
      <dgm:spPr/>
      <dgm:t>
        <a:bodyPr/>
        <a:lstStyle/>
        <a:p>
          <a:endParaRPr lang="en-GB"/>
        </a:p>
      </dgm:t>
    </dgm:pt>
    <dgm:pt modelId="{C9F26A48-B12E-4DE1-946D-1A732C3FB59C}" type="pres">
      <dgm:prSet presAssocID="{2D5D356C-C1FA-484A-9151-C15C44619ADE}" presName="linear" presStyleCnt="0">
        <dgm:presLayoutVars>
          <dgm:dir/>
          <dgm:resizeHandles val="exact"/>
        </dgm:presLayoutVars>
      </dgm:prSet>
      <dgm:spPr/>
      <dgm:t>
        <a:bodyPr/>
        <a:lstStyle/>
        <a:p>
          <a:endParaRPr lang="en-GB"/>
        </a:p>
      </dgm:t>
    </dgm:pt>
    <dgm:pt modelId="{C14181C5-72C5-4F12-ADEB-25A7F0C6E3E5}" type="pres">
      <dgm:prSet presAssocID="{62C34A8D-7F70-474D-A38E-DCFF7A763260}" presName="comp" presStyleCnt="0"/>
      <dgm:spPr/>
    </dgm:pt>
    <dgm:pt modelId="{79EA3547-DA07-4145-AAE7-1F78DA2F0974}" type="pres">
      <dgm:prSet presAssocID="{62C34A8D-7F70-474D-A38E-DCFF7A763260}" presName="box" presStyleLbl="node1" presStyleIdx="0" presStyleCnt="3" custScaleY="94338"/>
      <dgm:spPr/>
      <dgm:t>
        <a:bodyPr/>
        <a:lstStyle/>
        <a:p>
          <a:endParaRPr lang="en-GB"/>
        </a:p>
      </dgm:t>
    </dgm:pt>
    <dgm:pt modelId="{8BC64638-B01F-4790-9E82-2276BC2807D1}" type="pres">
      <dgm:prSet presAssocID="{62C34A8D-7F70-474D-A38E-DCFF7A763260}" presName="img" presStyleLbl="fgImgPlace1" presStyleIdx="0" presStyleCnt="3"/>
      <dgm:spPr>
        <a:blipFill>
          <a:blip xmlns:r="http://schemas.openxmlformats.org/officeDocument/2006/relationships" r:embed="rId1">
            <a:extLst/>
          </a:blip>
          <a:srcRect/>
          <a:stretch>
            <a:fillRect l="-10000" r="-10000"/>
          </a:stretch>
        </a:blipFill>
      </dgm:spPr>
      <dgm:t>
        <a:bodyPr/>
        <a:lstStyle/>
        <a:p>
          <a:endParaRPr lang="en-GB"/>
        </a:p>
      </dgm:t>
    </dgm:pt>
    <dgm:pt modelId="{7F3B64CD-9CAC-4483-9D2A-B7388E1DAFA7}" type="pres">
      <dgm:prSet presAssocID="{62C34A8D-7F70-474D-A38E-DCFF7A763260}" presName="text" presStyleLbl="node1" presStyleIdx="0" presStyleCnt="3">
        <dgm:presLayoutVars>
          <dgm:bulletEnabled val="1"/>
        </dgm:presLayoutVars>
      </dgm:prSet>
      <dgm:spPr/>
      <dgm:t>
        <a:bodyPr/>
        <a:lstStyle/>
        <a:p>
          <a:endParaRPr lang="en-GB"/>
        </a:p>
      </dgm:t>
    </dgm:pt>
    <dgm:pt modelId="{F8FF00CD-C7BA-4057-9B1B-1FB7FFBBF82E}" type="pres">
      <dgm:prSet presAssocID="{0F03D847-7567-4A49-B725-2254E250DC6A}" presName="spacer" presStyleCnt="0"/>
      <dgm:spPr/>
    </dgm:pt>
    <dgm:pt modelId="{8FAB7CE6-6648-463A-976B-FABEE142BC16}" type="pres">
      <dgm:prSet presAssocID="{3DA40271-9E3E-43A0-A1FA-B4E6B8121528}" presName="comp" presStyleCnt="0"/>
      <dgm:spPr/>
    </dgm:pt>
    <dgm:pt modelId="{D681E603-54F3-4E53-91BD-728C9B719C54}" type="pres">
      <dgm:prSet presAssocID="{3DA40271-9E3E-43A0-A1FA-B4E6B8121528}" presName="box" presStyleLbl="node1" presStyleIdx="1" presStyleCnt="3"/>
      <dgm:spPr/>
      <dgm:t>
        <a:bodyPr/>
        <a:lstStyle/>
        <a:p>
          <a:endParaRPr lang="en-GB"/>
        </a:p>
      </dgm:t>
    </dgm:pt>
    <dgm:pt modelId="{FB84615E-9C7D-49B4-8B11-C9EAFAEB2E73}" type="pres">
      <dgm:prSet presAssocID="{3DA40271-9E3E-43A0-A1FA-B4E6B8121528}" presName="img" presStyleLbl="fgImgPlace1" presStyleIdx="1" presStyleCnt="3"/>
      <dgm:spPr>
        <a:blipFill>
          <a:blip xmlns:r="http://schemas.openxmlformats.org/officeDocument/2006/relationships" r:embed="rId2">
            <a:extLst/>
          </a:blip>
          <a:srcRect/>
          <a:stretch>
            <a:fillRect l="-6000" r="-6000"/>
          </a:stretch>
        </a:blipFill>
      </dgm:spPr>
      <dgm:t>
        <a:bodyPr/>
        <a:lstStyle/>
        <a:p>
          <a:endParaRPr lang="en-GB"/>
        </a:p>
      </dgm:t>
    </dgm:pt>
    <dgm:pt modelId="{A7C7B9E3-5B85-4518-BB27-B79CCFC23E71}" type="pres">
      <dgm:prSet presAssocID="{3DA40271-9E3E-43A0-A1FA-B4E6B8121528}" presName="text" presStyleLbl="node1" presStyleIdx="1" presStyleCnt="3">
        <dgm:presLayoutVars>
          <dgm:bulletEnabled val="1"/>
        </dgm:presLayoutVars>
      </dgm:prSet>
      <dgm:spPr/>
      <dgm:t>
        <a:bodyPr/>
        <a:lstStyle/>
        <a:p>
          <a:endParaRPr lang="en-GB"/>
        </a:p>
      </dgm:t>
    </dgm:pt>
    <dgm:pt modelId="{CF26F939-6357-4D01-A5C7-0A6D7CD055A0}" type="pres">
      <dgm:prSet presAssocID="{0052E137-AE15-47F7-9B04-82EF28631D0F}" presName="spacer" presStyleCnt="0"/>
      <dgm:spPr/>
    </dgm:pt>
    <dgm:pt modelId="{B57751F3-7144-4A6C-9CDE-3FC24E006FBF}" type="pres">
      <dgm:prSet presAssocID="{57A79374-4B67-4298-8D42-D130985B2B7F}" presName="comp" presStyleCnt="0"/>
      <dgm:spPr/>
    </dgm:pt>
    <dgm:pt modelId="{6A570115-C1E7-45B9-844F-71ACCA93D506}" type="pres">
      <dgm:prSet presAssocID="{57A79374-4B67-4298-8D42-D130985B2B7F}" presName="box" presStyleLbl="node1" presStyleIdx="2" presStyleCnt="3"/>
      <dgm:spPr/>
      <dgm:t>
        <a:bodyPr/>
        <a:lstStyle/>
        <a:p>
          <a:endParaRPr lang="en-GB"/>
        </a:p>
      </dgm:t>
    </dgm:pt>
    <dgm:pt modelId="{C4C4F3C9-68CF-4558-9F5F-D137509DB95E}" type="pres">
      <dgm:prSet presAssocID="{57A79374-4B67-4298-8D42-D130985B2B7F}" presName="img" presStyleLbl="fgImgPlace1" presStyleIdx="2" presStyleCnt="3" custLinFactNeighborX="-621" custLinFactNeighborY="-4168"/>
      <dgm:spPr>
        <a:blipFill>
          <a:blip xmlns:r="http://schemas.openxmlformats.org/officeDocument/2006/relationships" r:embed="rId3">
            <a:extLst/>
          </a:blip>
          <a:srcRect/>
          <a:stretch>
            <a:fillRect l="-12000" r="-12000"/>
          </a:stretch>
        </a:blipFill>
      </dgm:spPr>
      <dgm:t>
        <a:bodyPr/>
        <a:lstStyle/>
        <a:p>
          <a:endParaRPr lang="en-GB"/>
        </a:p>
      </dgm:t>
    </dgm:pt>
    <dgm:pt modelId="{E2856619-79D9-4E18-BC08-8F85DF46341A}" type="pres">
      <dgm:prSet presAssocID="{57A79374-4B67-4298-8D42-D130985B2B7F}" presName="text" presStyleLbl="node1" presStyleIdx="2" presStyleCnt="3">
        <dgm:presLayoutVars>
          <dgm:bulletEnabled val="1"/>
        </dgm:presLayoutVars>
      </dgm:prSet>
      <dgm:spPr/>
      <dgm:t>
        <a:bodyPr/>
        <a:lstStyle/>
        <a:p>
          <a:endParaRPr lang="en-GB"/>
        </a:p>
      </dgm:t>
    </dgm:pt>
  </dgm:ptLst>
  <dgm:cxnLst>
    <dgm:cxn modelId="{06F556B9-58A6-49BB-BECE-188D1A7DCD50}" srcId="{2D5D356C-C1FA-484A-9151-C15C44619ADE}" destId="{57A79374-4B67-4298-8D42-D130985B2B7F}" srcOrd="2" destOrd="0" parTransId="{41FE728D-D1F1-4867-B568-4B4B0781E342}" sibTransId="{847288BB-32C7-43D0-BDC4-4BF79EC43F61}"/>
    <dgm:cxn modelId="{782C6A92-92D1-43C2-A8E1-D721C00CA81A}" type="presOf" srcId="{62C34A8D-7F70-474D-A38E-DCFF7A763260}" destId="{7F3B64CD-9CAC-4483-9D2A-B7388E1DAFA7}" srcOrd="1" destOrd="0" presId="urn:microsoft.com/office/officeart/2005/8/layout/vList4#2"/>
    <dgm:cxn modelId="{AD488684-4F93-4861-A84B-5CF518158628}" type="presOf" srcId="{2D5D356C-C1FA-484A-9151-C15C44619ADE}" destId="{C9F26A48-B12E-4DE1-946D-1A732C3FB59C}" srcOrd="0" destOrd="0" presId="urn:microsoft.com/office/officeart/2005/8/layout/vList4#2"/>
    <dgm:cxn modelId="{1761B17E-C6B1-4C95-A253-BB2DDB55BF33}" type="presOf" srcId="{57A79374-4B67-4298-8D42-D130985B2B7F}" destId="{E2856619-79D9-4E18-BC08-8F85DF46341A}" srcOrd="1" destOrd="0" presId="urn:microsoft.com/office/officeart/2005/8/layout/vList4#2"/>
    <dgm:cxn modelId="{12265A5A-5693-4956-A0DF-FD923CEC74EC}" type="presOf" srcId="{3DA40271-9E3E-43A0-A1FA-B4E6B8121528}" destId="{A7C7B9E3-5B85-4518-BB27-B79CCFC23E71}" srcOrd="1" destOrd="0" presId="urn:microsoft.com/office/officeart/2005/8/layout/vList4#2"/>
    <dgm:cxn modelId="{C11640A4-E357-449B-AE8D-DC5C0C3A0803}" type="presOf" srcId="{57A79374-4B67-4298-8D42-D130985B2B7F}" destId="{6A570115-C1E7-45B9-844F-71ACCA93D506}" srcOrd="0" destOrd="0" presId="urn:microsoft.com/office/officeart/2005/8/layout/vList4#2"/>
    <dgm:cxn modelId="{0325EC5B-F92F-4C60-8DDD-C9E510F0C7DA}" srcId="{2D5D356C-C1FA-484A-9151-C15C44619ADE}" destId="{3DA40271-9E3E-43A0-A1FA-B4E6B8121528}" srcOrd="1" destOrd="0" parTransId="{B72468D9-8B0B-498B-BB73-DBB4CD1BC3B2}" sibTransId="{0052E137-AE15-47F7-9B04-82EF28631D0F}"/>
    <dgm:cxn modelId="{541333D3-D23C-492B-BA67-948E1E414E0D}" type="presOf" srcId="{3DA40271-9E3E-43A0-A1FA-B4E6B8121528}" destId="{D681E603-54F3-4E53-91BD-728C9B719C54}" srcOrd="0" destOrd="0" presId="urn:microsoft.com/office/officeart/2005/8/layout/vList4#2"/>
    <dgm:cxn modelId="{DAC61E97-9ACA-4E53-809A-4E7909F5DB54}" srcId="{2D5D356C-C1FA-484A-9151-C15C44619ADE}" destId="{62C34A8D-7F70-474D-A38E-DCFF7A763260}" srcOrd="0" destOrd="0" parTransId="{60FB14C1-83D7-4F84-935A-CD0BBC92EEC7}" sibTransId="{0F03D847-7567-4A49-B725-2254E250DC6A}"/>
    <dgm:cxn modelId="{3DAF0A80-D981-4972-9E62-F45E436A9A29}" type="presOf" srcId="{62C34A8D-7F70-474D-A38E-DCFF7A763260}" destId="{79EA3547-DA07-4145-AAE7-1F78DA2F0974}" srcOrd="0" destOrd="0" presId="urn:microsoft.com/office/officeart/2005/8/layout/vList4#2"/>
    <dgm:cxn modelId="{F557503F-C9DE-49F7-88D0-8C95BD14E4C2}" type="presParOf" srcId="{C9F26A48-B12E-4DE1-946D-1A732C3FB59C}" destId="{C14181C5-72C5-4F12-ADEB-25A7F0C6E3E5}" srcOrd="0" destOrd="0" presId="urn:microsoft.com/office/officeart/2005/8/layout/vList4#2"/>
    <dgm:cxn modelId="{C555F713-B3BC-42CE-A8BD-E3AD44F889DB}" type="presParOf" srcId="{C14181C5-72C5-4F12-ADEB-25A7F0C6E3E5}" destId="{79EA3547-DA07-4145-AAE7-1F78DA2F0974}" srcOrd="0" destOrd="0" presId="urn:microsoft.com/office/officeart/2005/8/layout/vList4#2"/>
    <dgm:cxn modelId="{4E91E152-3F0B-4E58-9137-216B04D557C0}" type="presParOf" srcId="{C14181C5-72C5-4F12-ADEB-25A7F0C6E3E5}" destId="{8BC64638-B01F-4790-9E82-2276BC2807D1}" srcOrd="1" destOrd="0" presId="urn:microsoft.com/office/officeart/2005/8/layout/vList4#2"/>
    <dgm:cxn modelId="{674CA54A-3529-4BF9-943A-CDB3575E84D1}" type="presParOf" srcId="{C14181C5-72C5-4F12-ADEB-25A7F0C6E3E5}" destId="{7F3B64CD-9CAC-4483-9D2A-B7388E1DAFA7}" srcOrd="2" destOrd="0" presId="urn:microsoft.com/office/officeart/2005/8/layout/vList4#2"/>
    <dgm:cxn modelId="{00AF87D4-333D-4E83-BBD5-86ACF3195323}" type="presParOf" srcId="{C9F26A48-B12E-4DE1-946D-1A732C3FB59C}" destId="{F8FF00CD-C7BA-4057-9B1B-1FB7FFBBF82E}" srcOrd="1" destOrd="0" presId="urn:microsoft.com/office/officeart/2005/8/layout/vList4#2"/>
    <dgm:cxn modelId="{C4D8955E-9DC8-4B45-8E6A-94CA7DEAAFA0}" type="presParOf" srcId="{C9F26A48-B12E-4DE1-946D-1A732C3FB59C}" destId="{8FAB7CE6-6648-463A-976B-FABEE142BC16}" srcOrd="2" destOrd="0" presId="urn:microsoft.com/office/officeart/2005/8/layout/vList4#2"/>
    <dgm:cxn modelId="{401318FD-1330-49D1-B2E7-35965808BDE1}" type="presParOf" srcId="{8FAB7CE6-6648-463A-976B-FABEE142BC16}" destId="{D681E603-54F3-4E53-91BD-728C9B719C54}" srcOrd="0" destOrd="0" presId="urn:microsoft.com/office/officeart/2005/8/layout/vList4#2"/>
    <dgm:cxn modelId="{F50DF0E2-330C-461A-9489-0266A94B3436}" type="presParOf" srcId="{8FAB7CE6-6648-463A-976B-FABEE142BC16}" destId="{FB84615E-9C7D-49B4-8B11-C9EAFAEB2E73}" srcOrd="1" destOrd="0" presId="urn:microsoft.com/office/officeart/2005/8/layout/vList4#2"/>
    <dgm:cxn modelId="{160E5B10-B10A-4521-8A79-B976218C0B88}" type="presParOf" srcId="{8FAB7CE6-6648-463A-976B-FABEE142BC16}" destId="{A7C7B9E3-5B85-4518-BB27-B79CCFC23E71}" srcOrd="2" destOrd="0" presId="urn:microsoft.com/office/officeart/2005/8/layout/vList4#2"/>
    <dgm:cxn modelId="{9ADE8136-B1B7-4CAD-9A5F-ACAE1E8EA941}" type="presParOf" srcId="{C9F26A48-B12E-4DE1-946D-1A732C3FB59C}" destId="{CF26F939-6357-4D01-A5C7-0A6D7CD055A0}" srcOrd="3" destOrd="0" presId="urn:microsoft.com/office/officeart/2005/8/layout/vList4#2"/>
    <dgm:cxn modelId="{8CB41457-E7BD-4349-83A2-5EC5619E6F9C}" type="presParOf" srcId="{C9F26A48-B12E-4DE1-946D-1A732C3FB59C}" destId="{B57751F3-7144-4A6C-9CDE-3FC24E006FBF}" srcOrd="4" destOrd="0" presId="urn:microsoft.com/office/officeart/2005/8/layout/vList4#2"/>
    <dgm:cxn modelId="{0765751D-4D0E-4EFC-B2A3-7565A894D2B5}" type="presParOf" srcId="{B57751F3-7144-4A6C-9CDE-3FC24E006FBF}" destId="{6A570115-C1E7-45B9-844F-71ACCA93D506}" srcOrd="0" destOrd="0" presId="urn:microsoft.com/office/officeart/2005/8/layout/vList4#2"/>
    <dgm:cxn modelId="{C497C98E-3916-44F4-8EB4-7BB180AB2137}" type="presParOf" srcId="{B57751F3-7144-4A6C-9CDE-3FC24E006FBF}" destId="{C4C4F3C9-68CF-4558-9F5F-D137509DB95E}" srcOrd="1" destOrd="0" presId="urn:microsoft.com/office/officeart/2005/8/layout/vList4#2"/>
    <dgm:cxn modelId="{FC0F1274-FB0C-4835-B501-007C0CFC19F0}" type="presParOf" srcId="{B57751F3-7144-4A6C-9CDE-3FC24E006FBF}" destId="{E2856619-79D9-4E18-BC08-8F85DF46341A}"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5D356C-C1FA-484A-9151-C15C44619ADE}" type="doc">
      <dgm:prSet loTypeId="urn:microsoft.com/office/officeart/2005/8/layout/vList4#3" loCatId="picture" qsTypeId="urn:microsoft.com/office/officeart/2005/8/quickstyle/simple1#3" qsCatId="simple" csTypeId="urn:microsoft.com/office/officeart/2005/8/colors/accent1_2#3" csCatId="accent1" phldr="1"/>
      <dgm:spPr/>
      <dgm:t>
        <a:bodyPr/>
        <a:lstStyle/>
        <a:p>
          <a:endParaRPr lang="en-GB"/>
        </a:p>
      </dgm:t>
    </dgm:pt>
    <dgm:pt modelId="{62C34A8D-7F70-474D-A38E-DCFF7A763260}">
      <dgm:prSet phldrT="[Text]" custT="1"/>
      <dgm:spPr/>
      <dgm:t>
        <a:bodyPr/>
        <a:lstStyle/>
        <a:p>
          <a:pPr algn="l"/>
          <a:r>
            <a:rPr lang="en-US" sz="1800" b="1" dirty="0" smtClean="0">
              <a:solidFill>
                <a:srgbClr val="FFFF66"/>
              </a:solidFill>
              <a:latin typeface="Palatino Linotype" pitchFamily="18" charset="0"/>
            </a:rPr>
            <a:t>COMPONENT 7:</a:t>
          </a:r>
          <a:r>
            <a:rPr lang="en-US" sz="1800" b="1" dirty="0" smtClean="0">
              <a:latin typeface="Palatino Linotype" pitchFamily="18" charset="0"/>
            </a:rPr>
            <a:t> “INVESTMENT FUNDS SPECIALIZED IN R&amp;D, INNOVATION AND TECHNOLOGY TRANSFER ACTIVITIES" </a:t>
          </a:r>
          <a:r>
            <a:rPr lang="en-US" sz="1800" dirty="0" smtClean="0"/>
            <a:t/>
          </a:r>
          <a:br>
            <a:rPr lang="en-US" sz="1800" dirty="0" smtClean="0"/>
          </a:br>
          <a:r>
            <a:rPr lang="en-US" sz="1600" b="1" dirty="0" smtClean="0">
              <a:latin typeface="Palatino Linotype" pitchFamily="18" charset="0"/>
            </a:rPr>
            <a:t>- INVESTMENT FUNDS FROM RO, EU, USA, GCC, FAR EAST.</a:t>
          </a:r>
          <a:endParaRPr lang="en-GB" sz="1600" b="1" dirty="0">
            <a:latin typeface="Palatino Linotype" pitchFamily="18" charset="0"/>
          </a:endParaRPr>
        </a:p>
      </dgm:t>
    </dgm:pt>
    <dgm:pt modelId="{60FB14C1-83D7-4F84-935A-CD0BBC92EEC7}" type="parTrans" cxnId="{DAC61E97-9ACA-4E53-809A-4E7909F5DB54}">
      <dgm:prSet/>
      <dgm:spPr/>
      <dgm:t>
        <a:bodyPr/>
        <a:lstStyle/>
        <a:p>
          <a:endParaRPr lang="en-GB"/>
        </a:p>
      </dgm:t>
    </dgm:pt>
    <dgm:pt modelId="{0F03D847-7567-4A49-B725-2254E250DC6A}" type="sibTrans" cxnId="{DAC61E97-9ACA-4E53-809A-4E7909F5DB54}">
      <dgm:prSet/>
      <dgm:spPr/>
      <dgm:t>
        <a:bodyPr/>
        <a:lstStyle/>
        <a:p>
          <a:endParaRPr lang="en-GB"/>
        </a:p>
      </dgm:t>
    </dgm:pt>
    <dgm:pt modelId="{3DA40271-9E3E-43A0-A1FA-B4E6B8121528}">
      <dgm:prSet phldrT="[Text]" custT="1"/>
      <dgm:spPr/>
      <dgm:t>
        <a:bodyPr/>
        <a:lstStyle/>
        <a:p>
          <a:pPr algn="l"/>
          <a:r>
            <a:rPr lang="en-US" sz="1800" b="1" dirty="0" smtClean="0">
              <a:solidFill>
                <a:srgbClr val="FFFF66"/>
              </a:solidFill>
              <a:latin typeface="Palatino Linotype" pitchFamily="18" charset="0"/>
            </a:rPr>
            <a:t>COMPONENT 8: </a:t>
          </a:r>
          <a:r>
            <a:rPr lang="en-US" sz="1800" b="1" dirty="0" smtClean="0">
              <a:latin typeface="Palatino Linotype" pitchFamily="18" charset="0"/>
            </a:rPr>
            <a:t>‘‘HUMAN RESOURCES - EDUCATION, QUALIFICATION, TRAINING, MICRO -PRODUCTION"</a:t>
          </a:r>
          <a:br>
            <a:rPr lang="en-US" sz="1800" b="1" dirty="0" smtClean="0">
              <a:latin typeface="Palatino Linotype" pitchFamily="18" charset="0"/>
            </a:rPr>
          </a:br>
          <a:r>
            <a:rPr lang="en-US" sz="1600" b="1" dirty="0" smtClean="0">
              <a:latin typeface="Palatino Linotype" pitchFamily="18" charset="0"/>
            </a:rPr>
            <a:t>- APPLYING FACILITIES OF EU “APPRENTICESHIP” PROGRAM</a:t>
          </a:r>
          <a:br>
            <a:rPr lang="en-US" sz="1600" b="1" dirty="0" smtClean="0">
              <a:latin typeface="Palatino Linotype" pitchFamily="18" charset="0"/>
            </a:rPr>
          </a:br>
          <a:r>
            <a:rPr lang="en-US" sz="1600" b="1" dirty="0" smtClean="0">
              <a:latin typeface="Palatino Linotype" pitchFamily="18" charset="0"/>
            </a:rPr>
            <a:t>- BUILDING A TECHNOLOGICAL BASE &amp; FACILITIES</a:t>
          </a:r>
          <a:br>
            <a:rPr lang="en-US" sz="1600" b="1" dirty="0" smtClean="0">
              <a:latin typeface="Palatino Linotype" pitchFamily="18" charset="0"/>
            </a:rPr>
          </a:br>
          <a:r>
            <a:rPr lang="en-US" sz="1600" b="1" dirty="0" smtClean="0">
              <a:latin typeface="Palatino Linotype" pitchFamily="18" charset="0"/>
            </a:rPr>
            <a:t>FOR PROFESSIONAL TRAINING AND MICROPRODUCTION.   - IN CHARGE: “CLARA “CENTRAL AD-TRATION &amp; MEMBERS</a:t>
          </a:r>
        </a:p>
      </dgm:t>
    </dgm:pt>
    <dgm:pt modelId="{B72468D9-8B0B-498B-BB73-DBB4CD1BC3B2}" type="parTrans" cxnId="{0325EC5B-F92F-4C60-8DDD-C9E510F0C7DA}">
      <dgm:prSet/>
      <dgm:spPr/>
      <dgm:t>
        <a:bodyPr/>
        <a:lstStyle/>
        <a:p>
          <a:endParaRPr lang="en-GB"/>
        </a:p>
      </dgm:t>
    </dgm:pt>
    <dgm:pt modelId="{0052E137-AE15-47F7-9B04-82EF28631D0F}" type="sibTrans" cxnId="{0325EC5B-F92F-4C60-8DDD-C9E510F0C7DA}">
      <dgm:prSet/>
      <dgm:spPr/>
      <dgm:t>
        <a:bodyPr/>
        <a:lstStyle/>
        <a:p>
          <a:endParaRPr lang="en-GB"/>
        </a:p>
      </dgm:t>
    </dgm:pt>
    <dgm:pt modelId="{57A79374-4B67-4298-8D42-D130985B2B7F}">
      <dgm:prSet phldrT="[Text]" custT="1"/>
      <dgm:spPr/>
      <dgm:t>
        <a:bodyPr/>
        <a:lstStyle/>
        <a:p>
          <a:pPr algn="just"/>
          <a:r>
            <a:rPr lang="en-GB" sz="1800" b="1" dirty="0" smtClean="0">
              <a:solidFill>
                <a:srgbClr val="FFFF66"/>
              </a:solidFill>
              <a:latin typeface="Palatino Linotype" pitchFamily="18" charset="0"/>
            </a:rPr>
            <a:t>COMPONENT 9:</a:t>
          </a:r>
          <a:r>
            <a:rPr lang="en-GB" sz="1800" b="1" dirty="0" smtClean="0">
              <a:latin typeface="Palatino Linotype" pitchFamily="18" charset="0"/>
            </a:rPr>
            <a:t> THE CENTRAL ADMINISTRATION - GENERAL MANAGEMENT, GLOBAL STRATEGIES, RELATION WITH INVESTORS, INTERCOR</a:t>
          </a:r>
          <a:r>
            <a:rPr lang="en-US" sz="1800" b="1" dirty="0" smtClean="0">
              <a:latin typeface="Palatino Linotype" pitchFamily="18" charset="0"/>
            </a:rPr>
            <a:t>RELATION ACTIVITIES BETWEEN MEMBERS AND WITH EU &amp; INT’L ORGANIZATIONS, SOCIETAL DUTIES.</a:t>
          </a:r>
          <a:endParaRPr lang="en-GB" sz="1800" b="1" dirty="0" smtClean="0">
            <a:latin typeface="Palatino Linotype" pitchFamily="18" charset="0"/>
          </a:endParaRPr>
        </a:p>
      </dgm:t>
    </dgm:pt>
    <dgm:pt modelId="{41FE728D-D1F1-4867-B568-4B4B0781E342}" type="parTrans" cxnId="{06F556B9-58A6-49BB-BECE-188D1A7DCD50}">
      <dgm:prSet/>
      <dgm:spPr/>
      <dgm:t>
        <a:bodyPr/>
        <a:lstStyle/>
        <a:p>
          <a:endParaRPr lang="en-GB"/>
        </a:p>
      </dgm:t>
    </dgm:pt>
    <dgm:pt modelId="{847288BB-32C7-43D0-BDC4-4BF79EC43F61}" type="sibTrans" cxnId="{06F556B9-58A6-49BB-BECE-188D1A7DCD50}">
      <dgm:prSet/>
      <dgm:spPr/>
      <dgm:t>
        <a:bodyPr/>
        <a:lstStyle/>
        <a:p>
          <a:endParaRPr lang="en-GB"/>
        </a:p>
      </dgm:t>
    </dgm:pt>
    <dgm:pt modelId="{C9F26A48-B12E-4DE1-946D-1A732C3FB59C}" type="pres">
      <dgm:prSet presAssocID="{2D5D356C-C1FA-484A-9151-C15C44619ADE}" presName="linear" presStyleCnt="0">
        <dgm:presLayoutVars>
          <dgm:dir/>
          <dgm:resizeHandles val="exact"/>
        </dgm:presLayoutVars>
      </dgm:prSet>
      <dgm:spPr/>
      <dgm:t>
        <a:bodyPr/>
        <a:lstStyle/>
        <a:p>
          <a:endParaRPr lang="en-GB"/>
        </a:p>
      </dgm:t>
    </dgm:pt>
    <dgm:pt modelId="{C14181C5-72C5-4F12-ADEB-25A7F0C6E3E5}" type="pres">
      <dgm:prSet presAssocID="{62C34A8D-7F70-474D-A38E-DCFF7A763260}" presName="comp" presStyleCnt="0"/>
      <dgm:spPr/>
    </dgm:pt>
    <dgm:pt modelId="{79EA3547-DA07-4145-AAE7-1F78DA2F0974}" type="pres">
      <dgm:prSet presAssocID="{62C34A8D-7F70-474D-A38E-DCFF7A763260}" presName="box" presStyleLbl="node1" presStyleIdx="0" presStyleCnt="3" custScaleY="75522" custLinFactNeighborX="626"/>
      <dgm:spPr/>
      <dgm:t>
        <a:bodyPr/>
        <a:lstStyle/>
        <a:p>
          <a:endParaRPr lang="en-GB"/>
        </a:p>
      </dgm:t>
    </dgm:pt>
    <dgm:pt modelId="{8BC64638-B01F-4790-9E82-2276BC2807D1}" type="pres">
      <dgm:prSet presAssocID="{62C34A8D-7F70-474D-A38E-DCFF7A763260}" presName="img" presStyleLbl="fgImgPlace1" presStyleIdx="0" presStyleCnt="3" custScaleY="79030"/>
      <dgm:spPr>
        <a:blipFill>
          <a:blip xmlns:r="http://schemas.openxmlformats.org/officeDocument/2006/relationships" r:embed="rId1">
            <a:extLst/>
          </a:blip>
          <a:srcRect/>
          <a:stretch>
            <a:fillRect l="-9000" r="-9000"/>
          </a:stretch>
        </a:blipFill>
      </dgm:spPr>
    </dgm:pt>
    <dgm:pt modelId="{7F3B64CD-9CAC-4483-9D2A-B7388E1DAFA7}" type="pres">
      <dgm:prSet presAssocID="{62C34A8D-7F70-474D-A38E-DCFF7A763260}" presName="text" presStyleLbl="node1" presStyleIdx="0" presStyleCnt="3">
        <dgm:presLayoutVars>
          <dgm:bulletEnabled val="1"/>
        </dgm:presLayoutVars>
      </dgm:prSet>
      <dgm:spPr/>
      <dgm:t>
        <a:bodyPr/>
        <a:lstStyle/>
        <a:p>
          <a:endParaRPr lang="en-GB"/>
        </a:p>
      </dgm:t>
    </dgm:pt>
    <dgm:pt modelId="{F8FF00CD-C7BA-4057-9B1B-1FB7FFBBF82E}" type="pres">
      <dgm:prSet presAssocID="{0F03D847-7567-4A49-B725-2254E250DC6A}" presName="spacer" presStyleCnt="0"/>
      <dgm:spPr/>
    </dgm:pt>
    <dgm:pt modelId="{8FAB7CE6-6648-463A-976B-FABEE142BC16}" type="pres">
      <dgm:prSet presAssocID="{3DA40271-9E3E-43A0-A1FA-B4E6B8121528}" presName="comp" presStyleCnt="0"/>
      <dgm:spPr/>
    </dgm:pt>
    <dgm:pt modelId="{D681E603-54F3-4E53-91BD-728C9B719C54}" type="pres">
      <dgm:prSet presAssocID="{3DA40271-9E3E-43A0-A1FA-B4E6B8121528}" presName="box" presStyleLbl="node1" presStyleIdx="1" presStyleCnt="3" custScaleY="103241" custLinFactNeighborX="-244" custLinFactNeighborY="-5999"/>
      <dgm:spPr/>
      <dgm:t>
        <a:bodyPr/>
        <a:lstStyle/>
        <a:p>
          <a:endParaRPr lang="en-GB"/>
        </a:p>
      </dgm:t>
    </dgm:pt>
    <dgm:pt modelId="{FB84615E-9C7D-49B4-8B11-C9EAFAEB2E73}" type="pres">
      <dgm:prSet presAssocID="{3DA40271-9E3E-43A0-A1FA-B4E6B8121528}" presName="img" presStyleLbl="fgImgPlace1" presStyleIdx="1" presStyleCnt="3" custLinFactNeighborY="-5233"/>
      <dgm:spPr>
        <a:blipFill>
          <a:blip xmlns:r="http://schemas.openxmlformats.org/officeDocument/2006/relationships" r:embed="rId2">
            <a:extLst/>
          </a:blip>
          <a:srcRect/>
          <a:stretch>
            <a:fillRect l="-74000" r="-74000"/>
          </a:stretch>
        </a:blipFill>
      </dgm:spPr>
    </dgm:pt>
    <dgm:pt modelId="{A7C7B9E3-5B85-4518-BB27-B79CCFC23E71}" type="pres">
      <dgm:prSet presAssocID="{3DA40271-9E3E-43A0-A1FA-B4E6B8121528}" presName="text" presStyleLbl="node1" presStyleIdx="1" presStyleCnt="3">
        <dgm:presLayoutVars>
          <dgm:bulletEnabled val="1"/>
        </dgm:presLayoutVars>
      </dgm:prSet>
      <dgm:spPr/>
      <dgm:t>
        <a:bodyPr/>
        <a:lstStyle/>
        <a:p>
          <a:endParaRPr lang="en-GB"/>
        </a:p>
      </dgm:t>
    </dgm:pt>
    <dgm:pt modelId="{CF26F939-6357-4D01-A5C7-0A6D7CD055A0}" type="pres">
      <dgm:prSet presAssocID="{0052E137-AE15-47F7-9B04-82EF28631D0F}" presName="spacer" presStyleCnt="0"/>
      <dgm:spPr/>
    </dgm:pt>
    <dgm:pt modelId="{B57751F3-7144-4A6C-9CDE-3FC24E006FBF}" type="pres">
      <dgm:prSet presAssocID="{57A79374-4B67-4298-8D42-D130985B2B7F}" presName="comp" presStyleCnt="0"/>
      <dgm:spPr/>
    </dgm:pt>
    <dgm:pt modelId="{6A570115-C1E7-45B9-844F-71ACCA93D506}" type="pres">
      <dgm:prSet presAssocID="{57A79374-4B67-4298-8D42-D130985B2B7F}" presName="box" presStyleLbl="node1" presStyleIdx="2" presStyleCnt="3" custScaleY="83529" custLinFactNeighborX="-244" custLinFactNeighborY="-10035"/>
      <dgm:spPr/>
      <dgm:t>
        <a:bodyPr/>
        <a:lstStyle/>
        <a:p>
          <a:endParaRPr lang="en-GB"/>
        </a:p>
      </dgm:t>
    </dgm:pt>
    <dgm:pt modelId="{C4C4F3C9-68CF-4558-9F5F-D137509DB95E}" type="pres">
      <dgm:prSet presAssocID="{57A79374-4B67-4298-8D42-D130985B2B7F}" presName="img" presStyleLbl="fgImgPlace1" presStyleIdx="2" presStyleCnt="3" custScaleY="89701" custLinFactNeighborY="-12620"/>
      <dgm:spPr>
        <a:blipFill>
          <a:blip xmlns:r="http://schemas.openxmlformats.org/officeDocument/2006/relationships" r:embed="rId3">
            <a:extLst/>
          </a:blip>
          <a:srcRect/>
          <a:stretch>
            <a:fillRect t="-12000" b="-12000"/>
          </a:stretch>
        </a:blipFill>
      </dgm:spPr>
      <dgm:t>
        <a:bodyPr/>
        <a:lstStyle/>
        <a:p>
          <a:endParaRPr lang="en-GB"/>
        </a:p>
      </dgm:t>
    </dgm:pt>
    <dgm:pt modelId="{E2856619-79D9-4E18-BC08-8F85DF46341A}" type="pres">
      <dgm:prSet presAssocID="{57A79374-4B67-4298-8D42-D130985B2B7F}" presName="text" presStyleLbl="node1" presStyleIdx="2" presStyleCnt="3">
        <dgm:presLayoutVars>
          <dgm:bulletEnabled val="1"/>
        </dgm:presLayoutVars>
      </dgm:prSet>
      <dgm:spPr/>
      <dgm:t>
        <a:bodyPr/>
        <a:lstStyle/>
        <a:p>
          <a:endParaRPr lang="en-GB"/>
        </a:p>
      </dgm:t>
    </dgm:pt>
  </dgm:ptLst>
  <dgm:cxnLst>
    <dgm:cxn modelId="{A1640888-E44F-491A-8BFD-BE812299D679}" type="presOf" srcId="{62C34A8D-7F70-474D-A38E-DCFF7A763260}" destId="{7F3B64CD-9CAC-4483-9D2A-B7388E1DAFA7}" srcOrd="1" destOrd="0" presId="urn:microsoft.com/office/officeart/2005/8/layout/vList4#3"/>
    <dgm:cxn modelId="{06F556B9-58A6-49BB-BECE-188D1A7DCD50}" srcId="{2D5D356C-C1FA-484A-9151-C15C44619ADE}" destId="{57A79374-4B67-4298-8D42-D130985B2B7F}" srcOrd="2" destOrd="0" parTransId="{41FE728D-D1F1-4867-B568-4B4B0781E342}" sibTransId="{847288BB-32C7-43D0-BDC4-4BF79EC43F61}"/>
    <dgm:cxn modelId="{593C91ED-DE35-4756-BC09-3D97A856EA16}" type="presOf" srcId="{2D5D356C-C1FA-484A-9151-C15C44619ADE}" destId="{C9F26A48-B12E-4DE1-946D-1A732C3FB59C}" srcOrd="0" destOrd="0" presId="urn:microsoft.com/office/officeart/2005/8/layout/vList4#3"/>
    <dgm:cxn modelId="{1ACB83C0-80A2-4A93-82C8-4371B6475744}" type="presOf" srcId="{57A79374-4B67-4298-8D42-D130985B2B7F}" destId="{E2856619-79D9-4E18-BC08-8F85DF46341A}" srcOrd="1" destOrd="0" presId="urn:microsoft.com/office/officeart/2005/8/layout/vList4#3"/>
    <dgm:cxn modelId="{2C15AA95-E077-4464-9D3B-E212AF9BF18C}" type="presOf" srcId="{62C34A8D-7F70-474D-A38E-DCFF7A763260}" destId="{79EA3547-DA07-4145-AAE7-1F78DA2F0974}" srcOrd="0" destOrd="0" presId="urn:microsoft.com/office/officeart/2005/8/layout/vList4#3"/>
    <dgm:cxn modelId="{25EEF5E9-F962-4B2E-808A-EDB1E0F8A807}" type="presOf" srcId="{3DA40271-9E3E-43A0-A1FA-B4E6B8121528}" destId="{D681E603-54F3-4E53-91BD-728C9B719C54}" srcOrd="0" destOrd="0" presId="urn:microsoft.com/office/officeart/2005/8/layout/vList4#3"/>
    <dgm:cxn modelId="{3EEFFDAB-504F-4CBB-8EA3-223EDA5F7E79}" type="presOf" srcId="{57A79374-4B67-4298-8D42-D130985B2B7F}" destId="{6A570115-C1E7-45B9-844F-71ACCA93D506}" srcOrd="0" destOrd="0" presId="urn:microsoft.com/office/officeart/2005/8/layout/vList4#3"/>
    <dgm:cxn modelId="{0325EC5B-F92F-4C60-8DDD-C9E510F0C7DA}" srcId="{2D5D356C-C1FA-484A-9151-C15C44619ADE}" destId="{3DA40271-9E3E-43A0-A1FA-B4E6B8121528}" srcOrd="1" destOrd="0" parTransId="{B72468D9-8B0B-498B-BB73-DBB4CD1BC3B2}" sibTransId="{0052E137-AE15-47F7-9B04-82EF28631D0F}"/>
    <dgm:cxn modelId="{DAC61E97-9ACA-4E53-809A-4E7909F5DB54}" srcId="{2D5D356C-C1FA-484A-9151-C15C44619ADE}" destId="{62C34A8D-7F70-474D-A38E-DCFF7A763260}" srcOrd="0" destOrd="0" parTransId="{60FB14C1-83D7-4F84-935A-CD0BBC92EEC7}" sibTransId="{0F03D847-7567-4A49-B725-2254E250DC6A}"/>
    <dgm:cxn modelId="{8BA82B4F-915F-46A4-942C-4872438DCDBF}" type="presOf" srcId="{3DA40271-9E3E-43A0-A1FA-B4E6B8121528}" destId="{A7C7B9E3-5B85-4518-BB27-B79CCFC23E71}" srcOrd="1" destOrd="0" presId="urn:microsoft.com/office/officeart/2005/8/layout/vList4#3"/>
    <dgm:cxn modelId="{2008067B-26A9-47F0-ABFE-2998C5325F2E}" type="presParOf" srcId="{C9F26A48-B12E-4DE1-946D-1A732C3FB59C}" destId="{C14181C5-72C5-4F12-ADEB-25A7F0C6E3E5}" srcOrd="0" destOrd="0" presId="urn:microsoft.com/office/officeart/2005/8/layout/vList4#3"/>
    <dgm:cxn modelId="{2CC9CF90-BB2E-4E92-9F6D-B30D86075ED9}" type="presParOf" srcId="{C14181C5-72C5-4F12-ADEB-25A7F0C6E3E5}" destId="{79EA3547-DA07-4145-AAE7-1F78DA2F0974}" srcOrd="0" destOrd="0" presId="urn:microsoft.com/office/officeart/2005/8/layout/vList4#3"/>
    <dgm:cxn modelId="{E75774A2-B58F-4D13-8650-4D77DD7CCDEA}" type="presParOf" srcId="{C14181C5-72C5-4F12-ADEB-25A7F0C6E3E5}" destId="{8BC64638-B01F-4790-9E82-2276BC2807D1}" srcOrd="1" destOrd="0" presId="urn:microsoft.com/office/officeart/2005/8/layout/vList4#3"/>
    <dgm:cxn modelId="{0A5F7D22-CE1A-481B-BEFF-FD845CEE73F7}" type="presParOf" srcId="{C14181C5-72C5-4F12-ADEB-25A7F0C6E3E5}" destId="{7F3B64CD-9CAC-4483-9D2A-B7388E1DAFA7}" srcOrd="2" destOrd="0" presId="urn:microsoft.com/office/officeart/2005/8/layout/vList4#3"/>
    <dgm:cxn modelId="{CAE67F56-E48F-4BFD-802F-C3E34BB6C5EC}" type="presParOf" srcId="{C9F26A48-B12E-4DE1-946D-1A732C3FB59C}" destId="{F8FF00CD-C7BA-4057-9B1B-1FB7FFBBF82E}" srcOrd="1" destOrd="0" presId="urn:microsoft.com/office/officeart/2005/8/layout/vList4#3"/>
    <dgm:cxn modelId="{41901AD2-3997-4044-BCA1-FFA14825BB80}" type="presParOf" srcId="{C9F26A48-B12E-4DE1-946D-1A732C3FB59C}" destId="{8FAB7CE6-6648-463A-976B-FABEE142BC16}" srcOrd="2" destOrd="0" presId="urn:microsoft.com/office/officeart/2005/8/layout/vList4#3"/>
    <dgm:cxn modelId="{DBC385BA-DB0D-4488-8305-CCC1D3E77DBD}" type="presParOf" srcId="{8FAB7CE6-6648-463A-976B-FABEE142BC16}" destId="{D681E603-54F3-4E53-91BD-728C9B719C54}" srcOrd="0" destOrd="0" presId="urn:microsoft.com/office/officeart/2005/8/layout/vList4#3"/>
    <dgm:cxn modelId="{52AF8E95-E2AA-46D0-8312-A9B1F120921D}" type="presParOf" srcId="{8FAB7CE6-6648-463A-976B-FABEE142BC16}" destId="{FB84615E-9C7D-49B4-8B11-C9EAFAEB2E73}" srcOrd="1" destOrd="0" presId="urn:microsoft.com/office/officeart/2005/8/layout/vList4#3"/>
    <dgm:cxn modelId="{F84436D5-614A-4D7C-B523-EF1A2B261440}" type="presParOf" srcId="{8FAB7CE6-6648-463A-976B-FABEE142BC16}" destId="{A7C7B9E3-5B85-4518-BB27-B79CCFC23E71}" srcOrd="2" destOrd="0" presId="urn:microsoft.com/office/officeart/2005/8/layout/vList4#3"/>
    <dgm:cxn modelId="{69AF86BB-EB1F-4D11-9D35-A86751D0C3A6}" type="presParOf" srcId="{C9F26A48-B12E-4DE1-946D-1A732C3FB59C}" destId="{CF26F939-6357-4D01-A5C7-0A6D7CD055A0}" srcOrd="3" destOrd="0" presId="urn:microsoft.com/office/officeart/2005/8/layout/vList4#3"/>
    <dgm:cxn modelId="{CF61D70D-AFD9-4783-B242-F6A3C3784365}" type="presParOf" srcId="{C9F26A48-B12E-4DE1-946D-1A732C3FB59C}" destId="{B57751F3-7144-4A6C-9CDE-3FC24E006FBF}" srcOrd="4" destOrd="0" presId="urn:microsoft.com/office/officeart/2005/8/layout/vList4#3"/>
    <dgm:cxn modelId="{7488F517-A0B5-4322-8D7C-6B694EA13C6B}" type="presParOf" srcId="{B57751F3-7144-4A6C-9CDE-3FC24E006FBF}" destId="{6A570115-C1E7-45B9-844F-71ACCA93D506}" srcOrd="0" destOrd="0" presId="urn:microsoft.com/office/officeart/2005/8/layout/vList4#3"/>
    <dgm:cxn modelId="{0F759676-3D23-4EEE-85C8-3CAFC39AE0C8}" type="presParOf" srcId="{B57751F3-7144-4A6C-9CDE-3FC24E006FBF}" destId="{C4C4F3C9-68CF-4558-9F5F-D137509DB95E}" srcOrd="1" destOrd="0" presId="urn:microsoft.com/office/officeart/2005/8/layout/vList4#3"/>
    <dgm:cxn modelId="{4FE6DE77-0B30-437F-8245-39398A9789C8}" type="presParOf" srcId="{B57751F3-7144-4A6C-9CDE-3FC24E006FBF}" destId="{E2856619-79D9-4E18-BC08-8F85DF46341A}" srcOrd="2" destOrd="0" presId="urn:microsoft.com/office/officeart/2005/8/layout/vList4#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2967" tIns="46484" rIns="92967" bIns="4648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95725" y="0"/>
            <a:ext cx="2979738" cy="500063"/>
          </a:xfrm>
          <a:prstGeom prst="rect">
            <a:avLst/>
          </a:prstGeom>
        </p:spPr>
        <p:txBody>
          <a:bodyPr vert="horz" lIns="92967" tIns="46484" rIns="92967" bIns="46484" rtlCol="0"/>
          <a:lstStyle>
            <a:lvl1pPr algn="r" fontAlgn="auto">
              <a:spcBef>
                <a:spcPts val="0"/>
              </a:spcBef>
              <a:spcAft>
                <a:spcPts val="0"/>
              </a:spcAft>
              <a:defRPr sz="1200">
                <a:latin typeface="+mn-lt"/>
                <a:cs typeface="+mn-cs"/>
              </a:defRPr>
            </a:lvl1pPr>
          </a:lstStyle>
          <a:p>
            <a:pPr>
              <a:defRPr/>
            </a:pPr>
            <a:fld id="{B6430AD3-D5AD-41FC-A79A-AC5139A0B017}" type="datetimeFigureOut">
              <a:rPr lang="en-US"/>
              <a:pPr>
                <a:defRPr/>
              </a:pPr>
              <a:t>11/25/2014</a:t>
            </a:fld>
            <a:endParaRPr lang="en-US"/>
          </a:p>
        </p:txBody>
      </p:sp>
      <p:sp>
        <p:nvSpPr>
          <p:cNvPr id="4" name="Footer Placeholder 3"/>
          <p:cNvSpPr>
            <a:spLocks noGrp="1"/>
          </p:cNvSpPr>
          <p:nvPr>
            <p:ph type="ftr" sz="quarter" idx="2"/>
          </p:nvPr>
        </p:nvSpPr>
        <p:spPr>
          <a:xfrm>
            <a:off x="0" y="9501188"/>
            <a:ext cx="2979738" cy="500062"/>
          </a:xfrm>
          <a:prstGeom prst="rect">
            <a:avLst/>
          </a:prstGeom>
        </p:spPr>
        <p:txBody>
          <a:bodyPr vert="horz" lIns="92967" tIns="46484" rIns="92967" bIns="4648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5725" y="9501188"/>
            <a:ext cx="2979738" cy="500062"/>
          </a:xfrm>
          <a:prstGeom prst="rect">
            <a:avLst/>
          </a:prstGeom>
        </p:spPr>
        <p:txBody>
          <a:bodyPr vert="horz" lIns="92967" tIns="46484" rIns="92967" bIns="46484" rtlCol="0" anchor="b"/>
          <a:lstStyle>
            <a:lvl1pPr algn="r" fontAlgn="auto">
              <a:spcBef>
                <a:spcPts val="0"/>
              </a:spcBef>
              <a:spcAft>
                <a:spcPts val="0"/>
              </a:spcAft>
              <a:defRPr sz="1200">
                <a:latin typeface="+mn-lt"/>
                <a:cs typeface="+mn-cs"/>
              </a:defRPr>
            </a:lvl1pPr>
          </a:lstStyle>
          <a:p>
            <a:pPr>
              <a:defRPr/>
            </a:pPr>
            <a:fld id="{134D4C5F-9A59-4D73-AE04-CE615711DAA2}" type="slidenum">
              <a:rPr lang="en-US"/>
              <a:pPr>
                <a:defRPr/>
              </a:pPr>
              <a:t>‹#›</a:t>
            </a:fld>
            <a:endParaRPr lang="en-US"/>
          </a:p>
        </p:txBody>
      </p:sp>
    </p:spTree>
    <p:extLst>
      <p:ext uri="{BB962C8B-B14F-4D97-AF65-F5344CB8AC3E}">
        <p14:creationId xmlns="" xmlns:p14="http://schemas.microsoft.com/office/powerpoint/2010/main" val="3073047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2967" tIns="46484" rIns="92967" bIns="4648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5725" y="0"/>
            <a:ext cx="2979738" cy="500063"/>
          </a:xfrm>
          <a:prstGeom prst="rect">
            <a:avLst/>
          </a:prstGeom>
        </p:spPr>
        <p:txBody>
          <a:bodyPr vert="horz" lIns="92967" tIns="46484" rIns="92967" bIns="46484" rtlCol="0"/>
          <a:lstStyle>
            <a:lvl1pPr algn="r" fontAlgn="auto">
              <a:spcBef>
                <a:spcPts val="0"/>
              </a:spcBef>
              <a:spcAft>
                <a:spcPts val="0"/>
              </a:spcAft>
              <a:defRPr sz="1200">
                <a:latin typeface="+mn-lt"/>
                <a:cs typeface="+mn-cs"/>
              </a:defRPr>
            </a:lvl1pPr>
          </a:lstStyle>
          <a:p>
            <a:pPr>
              <a:defRPr/>
            </a:pPr>
            <a:fld id="{DC820358-A277-4977-8A67-8DA4255A884D}" type="datetimeFigureOut">
              <a:rPr lang="en-US"/>
              <a:pPr>
                <a:defRPr/>
              </a:pPr>
              <a:t>11/25/2014</a:t>
            </a:fld>
            <a:endParaRPr lang="en-US"/>
          </a:p>
        </p:txBody>
      </p:sp>
      <p:sp>
        <p:nvSpPr>
          <p:cNvPr id="4" name="Slide Image Placeholder 3"/>
          <p:cNvSpPr>
            <a:spLocks noGrp="1" noRot="1" noChangeAspect="1"/>
          </p:cNvSpPr>
          <p:nvPr>
            <p:ph type="sldImg" idx="2"/>
          </p:nvPr>
        </p:nvSpPr>
        <p:spPr>
          <a:xfrm>
            <a:off x="728663" y="749300"/>
            <a:ext cx="5419725" cy="3752850"/>
          </a:xfrm>
          <a:prstGeom prst="rect">
            <a:avLst/>
          </a:prstGeom>
          <a:noFill/>
          <a:ln w="12700">
            <a:solidFill>
              <a:prstClr val="black"/>
            </a:solidFill>
          </a:ln>
        </p:spPr>
        <p:txBody>
          <a:bodyPr vert="horz" lIns="92967" tIns="46484" rIns="92967" bIns="46484" rtlCol="0" anchor="ctr"/>
          <a:lstStyle/>
          <a:p>
            <a:pPr lvl="0"/>
            <a:endParaRPr lang="en-US" noProof="0"/>
          </a:p>
        </p:txBody>
      </p:sp>
      <p:sp>
        <p:nvSpPr>
          <p:cNvPr id="5" name="Notes Placeholder 4"/>
          <p:cNvSpPr>
            <a:spLocks noGrp="1"/>
          </p:cNvSpPr>
          <p:nvPr>
            <p:ph type="body" sz="quarter" idx="3"/>
          </p:nvPr>
        </p:nvSpPr>
        <p:spPr>
          <a:xfrm>
            <a:off x="687388" y="4751388"/>
            <a:ext cx="5502275" cy="4500562"/>
          </a:xfrm>
          <a:prstGeom prst="rect">
            <a:avLst/>
          </a:prstGeom>
        </p:spPr>
        <p:txBody>
          <a:bodyPr vert="horz" lIns="92967" tIns="46484" rIns="92967" bIns="464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501188"/>
            <a:ext cx="2979738" cy="500062"/>
          </a:xfrm>
          <a:prstGeom prst="rect">
            <a:avLst/>
          </a:prstGeom>
        </p:spPr>
        <p:txBody>
          <a:bodyPr vert="horz" lIns="92967" tIns="46484" rIns="92967" bIns="4648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5725" y="9501188"/>
            <a:ext cx="2979738" cy="500062"/>
          </a:xfrm>
          <a:prstGeom prst="rect">
            <a:avLst/>
          </a:prstGeom>
        </p:spPr>
        <p:txBody>
          <a:bodyPr vert="horz" lIns="92967" tIns="46484" rIns="92967" bIns="46484" rtlCol="0" anchor="b"/>
          <a:lstStyle>
            <a:lvl1pPr algn="r" fontAlgn="auto">
              <a:spcBef>
                <a:spcPts val="0"/>
              </a:spcBef>
              <a:spcAft>
                <a:spcPts val="0"/>
              </a:spcAft>
              <a:defRPr sz="1200">
                <a:latin typeface="+mn-lt"/>
                <a:cs typeface="+mn-cs"/>
              </a:defRPr>
            </a:lvl1pPr>
          </a:lstStyle>
          <a:p>
            <a:pPr>
              <a:defRPr/>
            </a:pPr>
            <a:fld id="{70CADF2E-4E27-4399-BB86-F63F635E7D69}" type="slidenum">
              <a:rPr lang="en-US"/>
              <a:pPr>
                <a:defRPr/>
              </a:pPr>
              <a:t>‹#›</a:t>
            </a:fld>
            <a:endParaRPr lang="en-US"/>
          </a:p>
        </p:txBody>
      </p:sp>
    </p:spTree>
    <p:extLst>
      <p:ext uri="{BB962C8B-B14F-4D97-AF65-F5344CB8AC3E}">
        <p14:creationId xmlns="" xmlns:p14="http://schemas.microsoft.com/office/powerpoint/2010/main" val="2377193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0CADF2E-4E27-4399-BB86-F63F635E7D69}" type="slidenum">
              <a:rPr lang="en-US" smtClean="0"/>
              <a:pPr>
                <a:defRPr/>
              </a:pPr>
              <a:t>1</a:t>
            </a:fld>
            <a:endParaRPr lang="en-US"/>
          </a:p>
        </p:txBody>
      </p:sp>
    </p:spTree>
    <p:extLst>
      <p:ext uri="{BB962C8B-B14F-4D97-AF65-F5344CB8AC3E}">
        <p14:creationId xmlns="" xmlns:p14="http://schemas.microsoft.com/office/powerpoint/2010/main" val="167280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ceholder 2"/>
          <p:cNvSpPr>
            <a:spLocks noGrp="1" noRot="1" noChangeAspect="1" noChangeArrowheads="1" noTextEdit="1"/>
          </p:cNvSpPr>
          <p:nvPr>
            <p:ph type="sldImg"/>
          </p:nvPr>
        </p:nvSpPr>
        <p:spPr bwMode="auto">
          <a:noFill/>
          <a:ln>
            <a:solidFill>
              <a:srgbClr val="000000"/>
            </a:solidFill>
            <a:miter lim="800000"/>
            <a:headEnd/>
            <a:tailEnd/>
          </a:ln>
        </p:spPr>
      </p:sp>
      <p:sp>
        <p:nvSpPr>
          <p:cNvPr id="14338" name="Placeholder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70B456-9017-4347-BB3D-6A62933342C5}"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98927" y="306676"/>
            <a:ext cx="8520021" cy="674052"/>
          </a:xfrm>
          <a:prstGeom prst="rect">
            <a:avLst/>
          </a:prstGeom>
          <a:ln w="38100">
            <a:solidFill>
              <a:srgbClr val="00B0F0"/>
            </a:solid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ck">
    <p:spTree>
      <p:nvGrpSpPr>
        <p:cNvPr id="1" name=""/>
        <p:cNvGrpSpPr/>
        <p:nvPr/>
      </p:nvGrpSpPr>
      <p:grpSpPr>
        <a:xfrm>
          <a:off x="0" y="0"/>
          <a:ext cx="0" cy="0"/>
          <a:chOff x="0" y="0"/>
          <a:chExt cx="0" cy="0"/>
        </a:xfrm>
      </p:grpSpPr>
      <p:pic>
        <p:nvPicPr>
          <p:cNvPr id="3" name="Picture 2" descr="Screen Clipping"/>
          <p:cNvPicPr>
            <a:picLocks noChangeAspect="1"/>
          </p:cNvPicPr>
          <p:nvPr userDrawn="1"/>
        </p:nvPicPr>
        <p:blipFill>
          <a:blip r:embed="rId2" cstate="print"/>
          <a:srcRect l="803" t="1073" b="9560"/>
          <a:stretch>
            <a:fillRect/>
          </a:stretch>
        </p:blipFill>
        <p:spPr bwMode="auto">
          <a:xfrm>
            <a:off x="0" y="-330200"/>
            <a:ext cx="9906000" cy="7188200"/>
          </a:xfrm>
          <a:prstGeom prst="rect">
            <a:avLst/>
          </a:prstGeom>
          <a:noFill/>
          <a:ln w="9525">
            <a:noFill/>
            <a:miter lim="800000"/>
            <a:headEnd/>
            <a:tailEnd/>
          </a:ln>
        </p:spPr>
      </p:pic>
      <p:pic>
        <p:nvPicPr>
          <p:cNvPr id="7" name="Picture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98927" y="-27384"/>
            <a:ext cx="8520021" cy="674052"/>
          </a:xfrm>
          <a:prstGeom prst="rect">
            <a:avLst/>
          </a:prstGeom>
          <a:ln w="38100">
            <a:solidFill>
              <a:srgbClr val="00B0F0"/>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C81DF-928D-482C-A25E-253C27F3B9B2}" type="datetimeFigureOut">
              <a:rPr lang="en-GB" smtClean="0"/>
              <a:pPr/>
              <a:t>25/11/2014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8C92F6-8D36-4F13-BE64-F2636E3F29E3}" type="slidenum">
              <a:rPr lang="en-GB" smtClean="0"/>
              <a:pPr/>
              <a:t>‹#›</a:t>
            </a:fld>
            <a:endParaRPr lang="en-GB"/>
          </a:p>
        </p:txBody>
      </p:sp>
    </p:spTree>
    <p:extLst>
      <p:ext uri="{BB962C8B-B14F-4D97-AF65-F5344CB8AC3E}">
        <p14:creationId xmlns="" xmlns:p14="http://schemas.microsoft.com/office/powerpoint/2010/main" val="3058519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95300" y="6453336"/>
            <a:ext cx="2311400" cy="268139"/>
          </a:xfrm>
          <a:prstGeom prst="rect">
            <a:avLst/>
          </a:prstGeom>
        </p:spPr>
        <p:txBody>
          <a:bodyPr vert="horz" lIns="91440" tIns="45720" rIns="91440" bIns="45720" rtlCol="0" anchor="ctr"/>
          <a:lstStyle>
            <a:lvl1pPr algn="l">
              <a:defRPr sz="1100">
                <a:solidFill>
                  <a:schemeClr val="tx1"/>
                </a:solidFill>
                <a:latin typeface="Palatino Linotype" panose="02040502050505030304" pitchFamily="18" charset="0"/>
              </a:defRPr>
            </a:lvl1pPr>
          </a:lstStyle>
          <a:p>
            <a:fld id="{B85C81DF-928D-482C-A25E-253C27F3B9B2}" type="datetimeFigureOut">
              <a:rPr lang="en-GB" smtClean="0"/>
              <a:pPr/>
              <a:t>25/11/2014</a:t>
            </a:fld>
            <a:endParaRPr lang="en-GB" dirty="0"/>
          </a:p>
        </p:txBody>
      </p:sp>
      <p:sp>
        <p:nvSpPr>
          <p:cNvPr id="5" name="Footer Placeholder 4"/>
          <p:cNvSpPr>
            <a:spLocks noGrp="1"/>
          </p:cNvSpPr>
          <p:nvPr>
            <p:ph type="ftr" sz="quarter" idx="3"/>
          </p:nvPr>
        </p:nvSpPr>
        <p:spPr>
          <a:xfrm>
            <a:off x="3384550" y="6453336"/>
            <a:ext cx="3136900" cy="268139"/>
          </a:xfrm>
          <a:prstGeom prst="rect">
            <a:avLst/>
          </a:prstGeom>
        </p:spPr>
        <p:style>
          <a:lnRef idx="0">
            <a:schemeClr val="accent6"/>
          </a:lnRef>
          <a:fillRef idx="3">
            <a:schemeClr val="accent6"/>
          </a:fillRef>
          <a:effectRef idx="3">
            <a:schemeClr val="accent6"/>
          </a:effectRef>
          <a:fontRef idx="none"/>
        </p:style>
        <p:txBody>
          <a:bodyPr vert="horz" lIns="91440" tIns="45720" rIns="91440" bIns="45720" rtlCol="0" anchor="ctr"/>
          <a:lstStyle>
            <a:lvl1pPr algn="ctr">
              <a:defRPr sz="1200" b="1">
                <a:solidFill>
                  <a:schemeClr val="bg1"/>
                </a:solidFill>
                <a:latin typeface="Palatino Linotype" panose="02040502050505030304" pitchFamily="18" charset="0"/>
              </a:defRPr>
            </a:lvl1pPr>
          </a:lstStyle>
          <a:p>
            <a:r>
              <a:rPr lang="en-GB" dirty="0" smtClean="0"/>
              <a:t>THE CLARA PROJECT</a:t>
            </a:r>
            <a:endParaRPr lang="en-GB"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100">
                <a:solidFill>
                  <a:schemeClr val="tx1"/>
                </a:solidFill>
                <a:latin typeface="Palatino Linotype" panose="02040502050505030304" pitchFamily="18" charset="0"/>
              </a:defRPr>
            </a:lvl1pPr>
          </a:lstStyle>
          <a:p>
            <a:fld id="{E08C92F6-8D36-4F13-BE64-F2636E3F29E3}" type="slidenum">
              <a:rPr lang="en-GB" smtClean="0"/>
              <a:pPr/>
              <a:t>‹#›</a:t>
            </a:fld>
            <a:endParaRPr lang="en-GB" dirty="0"/>
          </a:p>
        </p:txBody>
      </p:sp>
      <p:pic>
        <p:nvPicPr>
          <p:cNvPr id="11" name="Picture 10"/>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488505" y="306676"/>
            <a:ext cx="8928992" cy="674052"/>
          </a:xfrm>
          <a:prstGeom prst="rect">
            <a:avLst/>
          </a:prstGeom>
          <a:ln w="38100">
            <a:solidFill>
              <a:srgbClr val="00B0F0"/>
            </a:solidFill>
          </a:ln>
        </p:spPr>
      </p:pic>
    </p:spTree>
    <p:extLst>
      <p:ext uri="{BB962C8B-B14F-4D97-AF65-F5344CB8AC3E}">
        <p14:creationId xmlns="" xmlns:p14="http://schemas.microsoft.com/office/powerpoint/2010/main" val="1313960294"/>
      </p:ext>
    </p:extLst>
  </p:cSld>
  <p:clrMap bg1="lt1" tx1="dk1" bg2="lt2" tx2="dk2" accent1="accent1" accent2="accent2" accent3="accent3" accent4="accent4" accent5="accent5" accent6="accent6" hlink="hlink" folHlink="folHlink"/>
  <p:sldLayoutIdLst>
    <p:sldLayoutId id="2147483716" r:id="rId1"/>
    <p:sldLayoutId id="2147483715" r:id="rId2"/>
    <p:sldLayoutId id="214748371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jpeg"/><Relationship Id="rId11" Type="http://schemas.openxmlformats.org/officeDocument/2006/relationships/image" Target="../media/image1.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hyperlink" Target="http://www.eli-dc.eu/" TargetMode="External"/><Relationship Id="rId2" Type="http://schemas.openxmlformats.org/officeDocument/2006/relationships/hyperlink" Target="http://www.eli-np.ro/" TargetMode="Externa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Screen Clipping"/>
          <p:cNvPicPr>
            <a:picLocks noChangeAspect="1"/>
          </p:cNvPicPr>
          <p:nvPr/>
        </p:nvPicPr>
        <p:blipFill>
          <a:blip r:embed="rId3" cstate="print"/>
          <a:srcRect l="803" t="1073" b="9560"/>
          <a:stretch>
            <a:fillRect/>
          </a:stretch>
        </p:blipFill>
        <p:spPr bwMode="auto">
          <a:xfrm>
            <a:off x="0" y="-330200"/>
            <a:ext cx="9906000" cy="7188200"/>
          </a:xfrm>
          <a:prstGeom prst="rect">
            <a:avLst/>
          </a:prstGeom>
          <a:noFill/>
          <a:ln w="9525">
            <a:noFill/>
            <a:miter lim="800000"/>
            <a:headEnd/>
            <a:tailEnd/>
          </a:ln>
        </p:spPr>
      </p:pic>
      <p:sp>
        <p:nvSpPr>
          <p:cNvPr id="8193" name="Title 1"/>
          <p:cNvSpPr txBox="1">
            <a:spLocks/>
          </p:cNvSpPr>
          <p:nvPr/>
        </p:nvSpPr>
        <p:spPr bwMode="auto">
          <a:xfrm>
            <a:off x="4359275" y="2967038"/>
            <a:ext cx="5040313" cy="1470025"/>
          </a:xfrm>
          <a:prstGeom prst="rect">
            <a:avLst/>
          </a:prstGeom>
          <a:noFill/>
          <a:ln w="9525">
            <a:noFill/>
            <a:miter lim="800000"/>
            <a:headEnd/>
            <a:tailEnd/>
          </a:ln>
        </p:spPr>
        <p:txBody>
          <a:bodyPr/>
          <a:lstStyle/>
          <a:p>
            <a:pPr>
              <a:lnSpc>
                <a:spcPts val="6300"/>
              </a:lnSpc>
            </a:pPr>
            <a:endParaRPr lang="en-US" altLang="en-US" sz="6000">
              <a:solidFill>
                <a:srgbClr val="C00000"/>
              </a:solidFill>
              <a:latin typeface="Georgia" pitchFamily="18" charset="0"/>
            </a:endParaRPr>
          </a:p>
        </p:txBody>
      </p:sp>
      <p:sp>
        <p:nvSpPr>
          <p:cNvPr id="8194" name="Title 1"/>
          <p:cNvSpPr txBox="1">
            <a:spLocks/>
          </p:cNvSpPr>
          <p:nvPr/>
        </p:nvSpPr>
        <p:spPr bwMode="auto">
          <a:xfrm>
            <a:off x="4359275" y="4149725"/>
            <a:ext cx="5281613" cy="1470025"/>
          </a:xfrm>
          <a:prstGeom prst="rect">
            <a:avLst/>
          </a:prstGeom>
          <a:noFill/>
          <a:ln w="9525">
            <a:noFill/>
            <a:miter lim="800000"/>
            <a:headEnd/>
            <a:tailEnd/>
          </a:ln>
        </p:spPr>
        <p:txBody>
          <a:bodyPr/>
          <a:lstStyle/>
          <a:p>
            <a:endParaRPr lang="en-US" altLang="en-US" sz="2500">
              <a:solidFill>
                <a:srgbClr val="C00000"/>
              </a:solidFill>
              <a:latin typeface="Georgia" pitchFamily="18" charset="0"/>
            </a:endParaRPr>
          </a:p>
        </p:txBody>
      </p:sp>
      <p:sp>
        <p:nvSpPr>
          <p:cNvPr id="5" name="Rectangle 4"/>
          <p:cNvSpPr/>
          <p:nvPr/>
        </p:nvSpPr>
        <p:spPr>
          <a:xfrm>
            <a:off x="3368824" y="2996952"/>
            <a:ext cx="6264696" cy="3354765"/>
          </a:xfrm>
          <a:prstGeom prst="rect">
            <a:avLst/>
          </a:prstGeom>
          <a:ln w="38100">
            <a:solidFill>
              <a:srgbClr val="0000FF"/>
            </a:solid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8800" b="1" cap="all" dirty="0" smtClean="0">
                <a:ln w="0"/>
                <a:solidFill>
                  <a:srgbClr val="FF0000"/>
                </a:solidFill>
                <a:effectLst>
                  <a:reflection blurRad="12700" stA="50000" endPos="50000" dist="5000" dir="5400000" sy="-100000" rotWithShape="0"/>
                </a:effectLst>
              </a:rPr>
              <a:t>The “CLARA</a:t>
            </a:r>
            <a:r>
              <a:rPr lang="en-US" sz="8800" b="1" cap="all" dirty="0">
                <a:ln w="0"/>
                <a:solidFill>
                  <a:srgbClr val="FF0000"/>
                </a:solidFill>
                <a:effectLst>
                  <a:reflection blurRad="12700" stA="50000" endPos="50000" dist="5000" dir="5400000" sy="-100000" rotWithShape="0"/>
                </a:effectLst>
              </a:rPr>
              <a:t>” </a:t>
            </a:r>
            <a:r>
              <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Project</a:t>
            </a: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sz="2000" b="1" cap="all" dirty="0">
              <a:ln w="0"/>
              <a:solidFill>
                <a:srgbClr val="FF0000"/>
              </a:solidFill>
              <a:effectLst>
                <a:reflection blurRad="12700" stA="50000" endPos="50000" dist="5000" dir="5400000" sy="-100000" rotWithShape="0"/>
              </a:effectLst>
            </a:endParaRPr>
          </a:p>
          <a:p>
            <a:pPr algn="ctr" fontAlgn="auto">
              <a:spcBef>
                <a:spcPts val="0"/>
              </a:spcBef>
              <a:spcAft>
                <a:spcPts val="0"/>
              </a:spcAft>
              <a:defRPr/>
            </a:pPr>
            <a:r>
              <a:rPr lang="en-US"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1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May 14, 2014</a:t>
            </a:r>
            <a:endParaRPr lang="en-GB" sz="8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 name="Picture 9"/>
          <p:cNvPicPr>
            <a:picLocks noChangeAspect="1"/>
          </p:cNvPicPr>
          <p:nvPr/>
        </p:nvPicPr>
        <p:blipFill>
          <a:blip r:embed="rId4" cstate="print">
            <a:extLst/>
          </a:blip>
          <a:stretch>
            <a:fillRect/>
          </a:stretch>
        </p:blipFill>
        <p:spPr>
          <a:xfrm>
            <a:off x="7922657" y="1015836"/>
            <a:ext cx="1710863" cy="1909108"/>
          </a:xfrm>
          <a:prstGeom prst="rect">
            <a:avLst/>
          </a:prstGeom>
          <a:ln>
            <a:noFill/>
          </a:ln>
          <a:effectLst>
            <a:softEdge rad="112500"/>
          </a:effectLst>
        </p:spPr>
      </p:pic>
      <p:pic>
        <p:nvPicPr>
          <p:cNvPr id="11" name="Picture 10"/>
          <p:cNvPicPr>
            <a:picLocks noChangeAspect="1"/>
          </p:cNvPicPr>
          <p:nvPr/>
        </p:nvPicPr>
        <p:blipFill>
          <a:blip r:embed="rId5" cstate="print">
            <a:extLst/>
          </a:blip>
          <a:stretch>
            <a:fillRect/>
          </a:stretch>
        </p:blipFill>
        <p:spPr>
          <a:xfrm>
            <a:off x="5529064" y="1015836"/>
            <a:ext cx="2160240" cy="1909108"/>
          </a:xfrm>
          <a:prstGeom prst="rect">
            <a:avLst/>
          </a:prstGeom>
          <a:ln>
            <a:noFill/>
          </a:ln>
          <a:effectLst>
            <a:softEdge rad="112500"/>
          </a:effectLst>
        </p:spPr>
      </p:pic>
      <p:pic>
        <p:nvPicPr>
          <p:cNvPr id="8198" name="Picture 11"/>
          <p:cNvPicPr>
            <a:picLocks noChangeAspect="1"/>
          </p:cNvPicPr>
          <p:nvPr/>
        </p:nvPicPr>
        <p:blipFill>
          <a:blip r:embed="rId6" cstate="print"/>
          <a:srcRect/>
          <a:stretch>
            <a:fillRect/>
          </a:stretch>
        </p:blipFill>
        <p:spPr bwMode="auto">
          <a:xfrm>
            <a:off x="416496" y="2949575"/>
            <a:ext cx="2724150" cy="1676400"/>
          </a:xfrm>
          <a:prstGeom prst="rect">
            <a:avLst/>
          </a:prstGeom>
          <a:noFill/>
          <a:ln w="9525">
            <a:noFill/>
            <a:miter lim="800000"/>
            <a:headEnd/>
            <a:tailEnd/>
          </a:ln>
        </p:spPr>
      </p:pic>
      <p:pic>
        <p:nvPicPr>
          <p:cNvPr id="13" name="Picture 12"/>
          <p:cNvPicPr>
            <a:picLocks noChangeAspect="1"/>
          </p:cNvPicPr>
          <p:nvPr/>
        </p:nvPicPr>
        <p:blipFill>
          <a:blip r:embed="rId7" cstate="print">
            <a:extLst/>
          </a:blip>
          <a:stretch>
            <a:fillRect/>
          </a:stretch>
        </p:blipFill>
        <p:spPr>
          <a:xfrm>
            <a:off x="416496" y="1085478"/>
            <a:ext cx="2705100" cy="1695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8" cstate="print">
            <a:extLst/>
          </a:blip>
          <a:stretch>
            <a:fillRect/>
          </a:stretch>
        </p:blipFill>
        <p:spPr>
          <a:xfrm>
            <a:off x="3584848" y="1015836"/>
            <a:ext cx="1728192" cy="1909108"/>
          </a:xfrm>
          <a:prstGeom prst="rect">
            <a:avLst/>
          </a:prstGeom>
          <a:ln>
            <a:noFill/>
          </a:ln>
          <a:effectLst>
            <a:softEdge rad="112500"/>
          </a:effectLst>
        </p:spPr>
      </p:pic>
      <p:pic>
        <p:nvPicPr>
          <p:cNvPr id="2" name="Picture 1"/>
          <p:cNvPicPr>
            <a:picLocks noChangeAspect="1"/>
          </p:cNvPicPr>
          <p:nvPr/>
        </p:nvPicPr>
        <p:blipFill>
          <a:blip r:embed="rId9" cstate="print">
            <a:extLst/>
          </a:blip>
          <a:stretch>
            <a:fillRect/>
          </a:stretch>
        </p:blipFill>
        <p:spPr>
          <a:xfrm>
            <a:off x="416496" y="4784085"/>
            <a:ext cx="2661062" cy="1677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25467" y="-27384"/>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Date Placeholder 1"/>
          <p:cNvSpPr>
            <a:spLocks noGrp="1"/>
          </p:cNvSpPr>
          <p:nvPr>
            <p:ph type="dt" sz="half" idx="10"/>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endParaRPr lang="en-US" altLang="en-US" smtClean="0">
              <a:solidFill>
                <a:srgbClr val="FFFFFF"/>
              </a:solidFill>
              <a:latin typeface="Arial" charset="0"/>
              <a:cs typeface="Arial" charset="0"/>
            </a:endParaRPr>
          </a:p>
        </p:txBody>
      </p:sp>
      <p:sp>
        <p:nvSpPr>
          <p:cNvPr id="19458" name="Slide Number Placeholder 2"/>
          <p:cNvSpPr>
            <a:spLocks noGrp="1"/>
          </p:cNvSpPr>
          <p:nvPr>
            <p:ph type="sldNum" sz="quarter" idx="12"/>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fld id="{C82B3E2F-AE42-40DF-9A47-3EB0F93D0424}" type="slidenum">
              <a:rPr lang="en-US" altLang="en-US" smtClean="0">
                <a:solidFill>
                  <a:srgbClr val="FFFFFF"/>
                </a:solidFill>
                <a:latin typeface="Arial" charset="0"/>
                <a:cs typeface="Arial" charset="0"/>
              </a:rPr>
              <a:pPr fontAlgn="base">
                <a:spcBef>
                  <a:spcPct val="0"/>
                </a:spcBef>
                <a:spcAft>
                  <a:spcPct val="0"/>
                </a:spcAft>
              </a:pPr>
              <a:t>10</a:t>
            </a:fld>
            <a:endParaRPr lang="en-US" altLang="en-US" smtClean="0">
              <a:solidFill>
                <a:srgbClr val="FFFFFF"/>
              </a:solidFill>
              <a:latin typeface="Arial" charset="0"/>
              <a:cs typeface="Arial" charset="0"/>
            </a:endParaRPr>
          </a:p>
        </p:txBody>
      </p:sp>
      <p:pic>
        <p:nvPicPr>
          <p:cNvPr id="19459" name="Picture 3"/>
          <p:cNvPicPr>
            <a:picLocks noChangeAspect="1"/>
          </p:cNvPicPr>
          <p:nvPr/>
        </p:nvPicPr>
        <p:blipFill>
          <a:blip r:embed="rId2" cstate="print"/>
          <a:srcRect/>
          <a:stretch>
            <a:fillRect/>
          </a:stretch>
        </p:blipFill>
        <p:spPr bwMode="auto">
          <a:xfrm>
            <a:off x="1639888" y="1989138"/>
            <a:ext cx="5940425" cy="4454525"/>
          </a:xfrm>
          <a:prstGeom prst="rect">
            <a:avLst/>
          </a:prstGeom>
          <a:noFill/>
          <a:ln w="9525">
            <a:noFill/>
            <a:miter lim="800000"/>
            <a:headEnd/>
            <a:tailEnd/>
          </a:ln>
        </p:spPr>
      </p:pic>
      <p:sp>
        <p:nvSpPr>
          <p:cNvPr id="6" name="TextBox 5"/>
          <p:cNvSpPr txBox="1"/>
          <p:nvPr/>
        </p:nvSpPr>
        <p:spPr>
          <a:xfrm>
            <a:off x="825467" y="1228690"/>
            <a:ext cx="8520021"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000" b="1" dirty="0">
                <a:latin typeface="Palatino Linotype" panose="02040502050505030304" pitchFamily="18" charset="0"/>
              </a:rPr>
              <a:t>FUNDING POLICY FOR </a:t>
            </a:r>
            <a:r>
              <a:rPr lang="en-GB" sz="2000" b="1" dirty="0" smtClean="0">
                <a:latin typeface="Palatino Linotype" panose="02040502050505030304" pitchFamily="18" charset="0"/>
              </a:rPr>
              <a:t>KET (I</a:t>
            </a:r>
            <a:r>
              <a:rPr lang="en-GB" sz="2000" b="1" dirty="0">
                <a:latin typeface="Palatino Linotype" panose="02040502050505030304" pitchFamily="18" charset="0"/>
              </a:rPr>
              <a:t>)</a:t>
            </a: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Date Placeholder 1"/>
          <p:cNvSpPr>
            <a:spLocks noGrp="1"/>
          </p:cNvSpPr>
          <p:nvPr>
            <p:ph type="dt" sz="half" idx="10"/>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endParaRPr lang="en-US" altLang="en-US" smtClean="0">
              <a:solidFill>
                <a:srgbClr val="FFFFFF"/>
              </a:solidFill>
              <a:latin typeface="Arial" charset="0"/>
              <a:cs typeface="Arial" charset="0"/>
            </a:endParaRPr>
          </a:p>
        </p:txBody>
      </p:sp>
      <p:sp>
        <p:nvSpPr>
          <p:cNvPr id="21506" name="Slide Number Placeholder 2"/>
          <p:cNvSpPr>
            <a:spLocks noGrp="1"/>
          </p:cNvSpPr>
          <p:nvPr>
            <p:ph type="sldNum" sz="quarter" idx="12"/>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fld id="{E2ABD1A5-1743-40CB-B25E-CA4AD1FD93FE}" type="slidenum">
              <a:rPr lang="en-US" altLang="en-US" smtClean="0">
                <a:solidFill>
                  <a:srgbClr val="FFFFFF"/>
                </a:solidFill>
                <a:latin typeface="Arial" charset="0"/>
                <a:cs typeface="Arial" charset="0"/>
              </a:rPr>
              <a:pPr fontAlgn="base">
                <a:spcBef>
                  <a:spcPct val="0"/>
                </a:spcBef>
                <a:spcAft>
                  <a:spcPct val="0"/>
                </a:spcAft>
              </a:pPr>
              <a:t>11</a:t>
            </a:fld>
            <a:endParaRPr lang="en-US" altLang="en-US" smtClean="0">
              <a:solidFill>
                <a:srgbClr val="FFFFFF"/>
              </a:solidFill>
              <a:latin typeface="Arial" charset="0"/>
              <a:cs typeface="Arial" charset="0"/>
            </a:endParaRPr>
          </a:p>
        </p:txBody>
      </p:sp>
      <p:pic>
        <p:nvPicPr>
          <p:cNvPr id="21507" name="Picture 4"/>
          <p:cNvPicPr>
            <a:picLocks noChangeAspect="1"/>
          </p:cNvPicPr>
          <p:nvPr/>
        </p:nvPicPr>
        <p:blipFill>
          <a:blip r:embed="rId2" cstate="print"/>
          <a:srcRect/>
          <a:stretch>
            <a:fillRect/>
          </a:stretch>
        </p:blipFill>
        <p:spPr bwMode="auto">
          <a:xfrm>
            <a:off x="381000" y="1268760"/>
            <a:ext cx="9144000" cy="5328890"/>
          </a:xfrm>
          <a:prstGeom prst="rect">
            <a:avLst/>
          </a:prstGeom>
          <a:noFill/>
          <a:ln w="9525">
            <a:noFill/>
            <a:miter lim="800000"/>
            <a:headEnd/>
            <a:tailEnd/>
          </a:ln>
        </p:spPr>
      </p:pic>
      <p:sp>
        <p:nvSpPr>
          <p:cNvPr id="6" name="TextBox 5"/>
          <p:cNvSpPr txBox="1"/>
          <p:nvPr/>
        </p:nvSpPr>
        <p:spPr>
          <a:xfrm>
            <a:off x="381000" y="1268760"/>
            <a:ext cx="327585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000" b="1" dirty="0">
                <a:ln w="900" cmpd="sng">
                  <a:solidFill>
                    <a:srgbClr val="FFFF00">
                      <a:alpha val="55000"/>
                    </a:srgbClr>
                  </a:solidFill>
                  <a:prstDash val="solid"/>
                </a:ln>
                <a:solidFill>
                  <a:schemeClr val="bg1"/>
                </a:solidFill>
                <a:effectLst>
                  <a:innerShdw blurRad="101600" dist="76200" dir="5400000">
                    <a:schemeClr val="accent1">
                      <a:satMod val="190000"/>
                      <a:tint val="100000"/>
                      <a:alpha val="74000"/>
                    </a:schemeClr>
                  </a:innerShdw>
                </a:effectLst>
                <a:latin typeface="Palatino Linotype" panose="02040502050505030304" pitchFamily="18" charset="0"/>
              </a:rPr>
              <a:t>FUNDING POLICY </a:t>
            </a:r>
            <a:endParaRPr lang="en-GB" sz="2000" b="1" dirty="0" smtClean="0">
              <a:ln w="900" cmpd="sng">
                <a:solidFill>
                  <a:srgbClr val="FFFF00">
                    <a:alpha val="55000"/>
                  </a:srgbClr>
                </a:solidFill>
                <a:prstDash val="solid"/>
              </a:ln>
              <a:solidFill>
                <a:schemeClr val="bg1"/>
              </a:solidFill>
              <a:effectLst>
                <a:innerShdw blurRad="101600" dist="76200" dir="5400000">
                  <a:schemeClr val="accent1">
                    <a:satMod val="190000"/>
                    <a:tint val="100000"/>
                    <a:alpha val="74000"/>
                  </a:schemeClr>
                </a:innerShdw>
              </a:effectLst>
              <a:latin typeface="Palatino Linotype" panose="02040502050505030304" pitchFamily="18" charset="0"/>
            </a:endParaRPr>
          </a:p>
          <a:p>
            <a:pPr algn="ctr" fontAlgn="auto">
              <a:spcBef>
                <a:spcPts val="0"/>
              </a:spcBef>
              <a:spcAft>
                <a:spcPts val="0"/>
              </a:spcAft>
              <a:defRPr/>
            </a:pPr>
            <a:r>
              <a:rPr lang="en-GB" sz="2000" b="1" dirty="0" smtClean="0">
                <a:ln w="900" cmpd="sng">
                  <a:solidFill>
                    <a:srgbClr val="FFFF00">
                      <a:alpha val="55000"/>
                    </a:srgbClr>
                  </a:solidFill>
                  <a:prstDash val="solid"/>
                </a:ln>
                <a:solidFill>
                  <a:schemeClr val="bg1"/>
                </a:solidFill>
                <a:effectLst>
                  <a:innerShdw blurRad="101600" dist="76200" dir="5400000">
                    <a:schemeClr val="accent1">
                      <a:satMod val="190000"/>
                      <a:tint val="100000"/>
                      <a:alpha val="74000"/>
                    </a:schemeClr>
                  </a:innerShdw>
                </a:effectLst>
                <a:latin typeface="Palatino Linotype" panose="02040502050505030304" pitchFamily="18" charset="0"/>
              </a:rPr>
              <a:t>FOR KET (II)</a:t>
            </a:r>
            <a:endParaRPr lang="en-GB" sz="2000" b="1" dirty="0">
              <a:ln w="900" cmpd="sng">
                <a:solidFill>
                  <a:srgbClr val="FFFF00">
                    <a:alpha val="55000"/>
                  </a:srgbClr>
                </a:solidFill>
                <a:prstDash val="solid"/>
              </a:ln>
              <a:solidFill>
                <a:schemeClr val="bg1"/>
              </a:solidFill>
              <a:effectLst>
                <a:innerShdw blurRad="101600" dist="76200" dir="5400000">
                  <a:schemeClr val="accent1">
                    <a:satMod val="190000"/>
                    <a:tint val="100000"/>
                    <a:alpha val="74000"/>
                  </a:schemeClr>
                </a:innerShdw>
              </a:effectLst>
              <a:latin typeface="Palatino Linotype" panose="02040502050505030304" pitchFamily="18"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4529" y="306676"/>
            <a:ext cx="8640960"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012950" y="2787893"/>
            <a:ext cx="5878513" cy="2585323"/>
          </a:xfrm>
          <a:prstGeom prst="rect">
            <a:avLst/>
          </a:prstGeom>
          <a:solidFill>
            <a:schemeClr val="accent4">
              <a:lumMod val="20000"/>
              <a:lumOff val="80000"/>
            </a:schemeClr>
          </a:solidFill>
          <a:ln w="38100">
            <a:solidFill>
              <a:srgbClr val="0000FF"/>
            </a:solid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b="1" dirty="0" smtClean="0">
                <a:latin typeface="Palatino Linotype" pitchFamily="18" charset="0"/>
              </a:rPr>
              <a:t>Parties mutually recognize KET priority role on innovation and development structures at EU level </a:t>
            </a:r>
            <a:br>
              <a:rPr lang="en-US" altLang="en-US" b="1" dirty="0" smtClean="0">
                <a:latin typeface="Palatino Linotype" pitchFamily="18" charset="0"/>
              </a:rPr>
            </a:br>
            <a:r>
              <a:rPr lang="en-US" altLang="en-US" b="1" dirty="0" smtClean="0">
                <a:latin typeface="Palatino Linotype" pitchFamily="18" charset="0"/>
              </a:rPr>
              <a:t>• agrees to align the policies relating KETs and support synergies;</a:t>
            </a:r>
          </a:p>
          <a:p>
            <a:pPr algn="just">
              <a:defRPr/>
            </a:pPr>
            <a:r>
              <a:rPr lang="en-US" altLang="en-US" b="1" dirty="0" smtClean="0">
                <a:latin typeface="Palatino Linotype" pitchFamily="18" charset="0"/>
              </a:rPr>
              <a:t>• agrees to cooperate providing additional financial support by increasing EIB allocations to KET in relation to the amounts awarded in 2012; </a:t>
            </a:r>
            <a:br>
              <a:rPr lang="en-US" altLang="en-US" b="1" dirty="0" smtClean="0">
                <a:latin typeface="Palatino Linotype" pitchFamily="18" charset="0"/>
              </a:rPr>
            </a:br>
            <a:r>
              <a:rPr lang="en-US" altLang="en-US" b="1" dirty="0" smtClean="0">
                <a:latin typeface="Palatino Linotype" pitchFamily="18" charset="0"/>
              </a:rPr>
              <a:t>• After signing, EIB loans granted KET increased significantly in 2013 to € 4.4 </a:t>
            </a:r>
            <a:r>
              <a:rPr lang="en-US" altLang="en-US" b="1" dirty="0" err="1" smtClean="0">
                <a:latin typeface="Palatino Linotype" pitchFamily="18" charset="0"/>
              </a:rPr>
              <a:t>Bn</a:t>
            </a:r>
            <a:r>
              <a:rPr lang="en-US" altLang="en-US" b="1" dirty="0" smtClean="0">
                <a:latin typeface="Palatino Linotype" pitchFamily="18" charset="0"/>
              </a:rPr>
              <a:t> - from </a:t>
            </a:r>
            <a:r>
              <a:rPr lang="en-US" altLang="en-US" b="1" dirty="0">
                <a:latin typeface="Palatino Linotype" pitchFamily="18" charset="0"/>
              </a:rPr>
              <a:t>€ 2.7 </a:t>
            </a:r>
            <a:r>
              <a:rPr lang="en-US" altLang="en-US" b="1" dirty="0" err="1" smtClean="0">
                <a:latin typeface="Palatino Linotype" pitchFamily="18" charset="0"/>
              </a:rPr>
              <a:t>Bn</a:t>
            </a:r>
            <a:r>
              <a:rPr lang="en-US" altLang="en-US" b="1" dirty="0" smtClean="0">
                <a:latin typeface="Palatino Linotype" pitchFamily="18" charset="0"/>
              </a:rPr>
              <a:t> in 2012.</a:t>
            </a:r>
          </a:p>
        </p:txBody>
      </p:sp>
      <p:sp>
        <p:nvSpPr>
          <p:cNvPr id="3" name="TextBox 2"/>
          <p:cNvSpPr txBox="1"/>
          <p:nvPr/>
        </p:nvSpPr>
        <p:spPr>
          <a:xfrm>
            <a:off x="825467" y="1340768"/>
            <a:ext cx="8520021"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000" b="1" dirty="0">
                <a:latin typeface="Palatino Linotype" panose="02040502050505030304" pitchFamily="18" charset="0"/>
              </a:rPr>
              <a:t>FUNDING POLICY FOR </a:t>
            </a:r>
            <a:r>
              <a:rPr lang="en-GB" sz="2000" b="1" dirty="0" smtClean="0">
                <a:latin typeface="Palatino Linotype" panose="02040502050505030304" pitchFamily="18" charset="0"/>
              </a:rPr>
              <a:t>KET (III</a:t>
            </a:r>
            <a:r>
              <a:rPr lang="en-GB" sz="2000" b="1" dirty="0">
                <a:latin typeface="Palatino Linotype" panose="02040502050505030304" pitchFamily="18" charset="0"/>
              </a:rPr>
              <a:t>)</a:t>
            </a:r>
          </a:p>
        </p:txBody>
      </p:sp>
      <p:sp>
        <p:nvSpPr>
          <p:cNvPr id="18438" name="TextBox 3"/>
          <p:cNvSpPr txBox="1">
            <a:spLocks noChangeArrowheads="1"/>
          </p:cNvSpPr>
          <p:nvPr/>
        </p:nvSpPr>
        <p:spPr bwMode="auto">
          <a:xfrm>
            <a:off x="631825" y="2060848"/>
            <a:ext cx="8642350" cy="400050"/>
          </a:xfrm>
          <a:prstGeom prst="rect">
            <a:avLst/>
          </a:prstGeom>
          <a:solidFill>
            <a:schemeClr val="accent6">
              <a:lumMod val="40000"/>
              <a:lumOff val="60000"/>
            </a:schemeClr>
          </a:solidFill>
          <a:ln w="28575">
            <a:solidFill>
              <a:schemeClr val="accent6">
                <a:lumMod val="75000"/>
              </a:schemeClr>
            </a:solid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2000" b="1" dirty="0" err="1" smtClean="0">
                <a:latin typeface="Palatino Linotype" pitchFamily="18" charset="0"/>
              </a:rPr>
              <a:t>MoU</a:t>
            </a:r>
            <a:r>
              <a:rPr lang="en-US" altLang="en-US" sz="2000" b="1" dirty="0" smtClean="0">
                <a:latin typeface="Palatino Linotype" pitchFamily="18" charset="0"/>
              </a:rPr>
              <a:t> between the Commission </a:t>
            </a:r>
            <a:r>
              <a:rPr lang="en-US" altLang="en-US" sz="2000" dirty="0" smtClean="0">
                <a:latin typeface="Palatino Linotype" pitchFamily="18" charset="0"/>
              </a:rPr>
              <a:t>and the </a:t>
            </a:r>
            <a:r>
              <a:rPr lang="en-US" altLang="en-US" sz="2000" b="1" dirty="0" smtClean="0">
                <a:latin typeface="Palatino Linotype" pitchFamily="18" charset="0"/>
              </a:rPr>
              <a:t>EIB financing KET - 27.02.2013</a:t>
            </a:r>
            <a:endParaRPr lang="en-GB" altLang="en-US" sz="2000" b="1" dirty="0" smtClean="0">
              <a:latin typeface="Palatino Linotype" pitchFamily="18" charset="0"/>
            </a:endParaRPr>
          </a:p>
        </p:txBody>
      </p:sp>
      <p:pic>
        <p:nvPicPr>
          <p:cNvPr id="22534" name="Picture 4"/>
          <p:cNvPicPr>
            <a:picLocks noChangeAspect="1"/>
          </p:cNvPicPr>
          <p:nvPr/>
        </p:nvPicPr>
        <p:blipFill>
          <a:blip r:embed="rId2" cstate="print"/>
          <a:srcRect/>
          <a:stretch>
            <a:fillRect/>
          </a:stretch>
        </p:blipFill>
        <p:spPr bwMode="auto">
          <a:xfrm>
            <a:off x="3944938" y="5613400"/>
            <a:ext cx="2687637" cy="1200150"/>
          </a:xfrm>
          <a:prstGeom prst="rect">
            <a:avLst/>
          </a:prstGeom>
          <a:noFill/>
          <a:ln w="9525">
            <a:noFill/>
            <a:miter lim="800000"/>
            <a:headEnd/>
            <a:tailEnd/>
          </a:ln>
        </p:spPr>
      </p:pic>
      <p:pic>
        <p:nvPicPr>
          <p:cNvPr id="22535" name="Picture 5"/>
          <p:cNvPicPr>
            <a:picLocks noChangeAspect="1"/>
          </p:cNvPicPr>
          <p:nvPr/>
        </p:nvPicPr>
        <p:blipFill>
          <a:blip r:embed="rId3" cstate="print"/>
          <a:srcRect/>
          <a:stretch>
            <a:fillRect/>
          </a:stretch>
        </p:blipFill>
        <p:spPr bwMode="auto">
          <a:xfrm>
            <a:off x="128588" y="3182938"/>
            <a:ext cx="1800076" cy="1254125"/>
          </a:xfrm>
          <a:prstGeom prst="rect">
            <a:avLst/>
          </a:prstGeom>
          <a:noFill/>
          <a:ln w="9525">
            <a:noFill/>
            <a:miter lim="800000"/>
            <a:headEnd/>
            <a:tailEnd/>
          </a:ln>
        </p:spPr>
      </p:pic>
      <p:pic>
        <p:nvPicPr>
          <p:cNvPr id="22536" name="Picture 6"/>
          <p:cNvPicPr>
            <a:picLocks noChangeAspect="1"/>
          </p:cNvPicPr>
          <p:nvPr/>
        </p:nvPicPr>
        <p:blipFill>
          <a:blip r:embed="rId4" cstate="print"/>
          <a:srcRect/>
          <a:stretch>
            <a:fillRect/>
          </a:stretch>
        </p:blipFill>
        <p:spPr bwMode="auto">
          <a:xfrm>
            <a:off x="7977335" y="3182938"/>
            <a:ext cx="1800077" cy="1254125"/>
          </a:xfrm>
          <a:prstGeom prst="rect">
            <a:avLst/>
          </a:prstGeom>
          <a:noFill/>
          <a:ln w="9525">
            <a:noFill/>
            <a:miter lim="800000"/>
            <a:headEnd/>
            <a:tailEnd/>
          </a:ln>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5467" y="33265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1"/>
          <p:cNvPicPr>
            <a:picLocks noChangeAspect="1"/>
          </p:cNvPicPr>
          <p:nvPr/>
        </p:nvPicPr>
        <p:blipFill>
          <a:blip r:embed="rId2" cstate="print"/>
          <a:srcRect/>
          <a:stretch>
            <a:fillRect/>
          </a:stretch>
        </p:blipFill>
        <p:spPr bwMode="auto">
          <a:xfrm>
            <a:off x="825468" y="3314700"/>
            <a:ext cx="8520020" cy="3067050"/>
          </a:xfrm>
          <a:prstGeom prst="rect">
            <a:avLst/>
          </a:prstGeom>
          <a:noFill/>
          <a:ln w="19050">
            <a:solidFill>
              <a:schemeClr val="tx2"/>
            </a:solidFill>
            <a:miter lim="800000"/>
            <a:headEnd/>
            <a:tailEnd/>
          </a:ln>
        </p:spPr>
      </p:pic>
      <p:cxnSp>
        <p:nvCxnSpPr>
          <p:cNvPr id="4" name="Straight Connector 3"/>
          <p:cNvCxnSpPr/>
          <p:nvPr/>
        </p:nvCxnSpPr>
        <p:spPr>
          <a:xfrm>
            <a:off x="5097016" y="3314278"/>
            <a:ext cx="0" cy="306705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6536" y="1280954"/>
            <a:ext cx="8568952"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US" sz="2000" b="1" dirty="0">
                <a:latin typeface="Palatino Linotype" panose="02040502050505030304" pitchFamily="18" charset="0"/>
              </a:rPr>
              <a:t>MAP OF INTENTIONS </a:t>
            </a:r>
            <a:r>
              <a:rPr lang="en-US" sz="2000" b="1" dirty="0" smtClean="0">
                <a:latin typeface="Palatino Linotype" panose="02040502050505030304" pitchFamily="18" charset="0"/>
              </a:rPr>
              <a:t>OF REGIONS </a:t>
            </a:r>
            <a:r>
              <a:rPr lang="en-US" sz="2000" b="1" dirty="0">
                <a:latin typeface="Palatino Linotype" panose="02040502050505030304" pitchFamily="18" charset="0"/>
              </a:rPr>
              <a:t>AND MEMBER STATES  </a:t>
            </a:r>
            <a:endParaRPr lang="en-US" sz="2000" b="1" dirty="0" smtClean="0">
              <a:latin typeface="Palatino Linotype" panose="02040502050505030304" pitchFamily="18" charset="0"/>
            </a:endParaRPr>
          </a:p>
          <a:p>
            <a:pPr algn="ctr" fontAlgn="auto">
              <a:spcBef>
                <a:spcPts val="0"/>
              </a:spcBef>
              <a:spcAft>
                <a:spcPts val="0"/>
              </a:spcAft>
              <a:defRPr/>
            </a:pPr>
            <a:r>
              <a:rPr lang="en-US" sz="2000" b="1" dirty="0" smtClean="0">
                <a:latin typeface="Palatino Linotype" panose="02040502050505030304" pitchFamily="18" charset="0"/>
              </a:rPr>
              <a:t>ON </a:t>
            </a:r>
            <a:r>
              <a:rPr lang="en-US" sz="2000" b="1" dirty="0">
                <a:latin typeface="Palatino Linotype" panose="02040502050505030304" pitchFamily="18" charset="0"/>
              </a:rPr>
              <a:t>PARTICIPATION </a:t>
            </a:r>
            <a:r>
              <a:rPr lang="en-US" sz="2000" b="1" dirty="0" smtClean="0">
                <a:latin typeface="Palatino Linotype" panose="02040502050505030304" pitchFamily="18" charset="0"/>
              </a:rPr>
              <a:t>IN “SMART </a:t>
            </a:r>
            <a:r>
              <a:rPr lang="en-US" sz="2000" b="1" dirty="0">
                <a:latin typeface="Palatino Linotype" panose="02040502050505030304" pitchFamily="18" charset="0"/>
              </a:rPr>
              <a:t>SPECIALISATION"</a:t>
            </a:r>
            <a:endParaRPr lang="en-GB" sz="2000" b="1" dirty="0">
              <a:latin typeface="Palatino Linotype" panose="02040502050505030304" pitchFamily="18" charset="0"/>
            </a:endParaRPr>
          </a:p>
        </p:txBody>
      </p:sp>
      <p:sp>
        <p:nvSpPr>
          <p:cNvPr id="20486" name="TextBox 8"/>
          <p:cNvSpPr txBox="1">
            <a:spLocks noChangeArrowheads="1"/>
          </p:cNvSpPr>
          <p:nvPr/>
        </p:nvSpPr>
        <p:spPr bwMode="auto">
          <a:xfrm>
            <a:off x="776288" y="2205038"/>
            <a:ext cx="8353425" cy="923330"/>
          </a:xfrm>
          <a:prstGeom prst="rect">
            <a:avLst/>
          </a:prstGeom>
          <a:noFill/>
          <a:ln w="9525">
            <a:noFill/>
            <a:miter lim="800000"/>
            <a:headEnd/>
            <a:tailEnd/>
          </a:ln>
        </p:spPr>
        <p:txBody>
          <a:bodyPr>
            <a:spAutoFit/>
          </a:bodyPr>
          <a:lstStyle/>
          <a:p>
            <a:pPr marL="285750" indent="-285750">
              <a:buFont typeface="Wingdings" pitchFamily="2" charset="2"/>
              <a:buChar char="v"/>
            </a:pPr>
            <a:r>
              <a:rPr lang="en-US" altLang="en-US" b="1" dirty="0">
                <a:latin typeface="Palatino Linotype" pitchFamily="18" charset="0"/>
              </a:rPr>
              <a:t>More than 160 regions from all MS already registered in the database. </a:t>
            </a:r>
          </a:p>
          <a:p>
            <a:pPr marL="285750" indent="-285750">
              <a:buFont typeface="Wingdings" pitchFamily="2" charset="2"/>
              <a:buChar char="v"/>
            </a:pPr>
            <a:r>
              <a:rPr lang="en-US" altLang="en-US" b="1" dirty="0">
                <a:latin typeface="Palatino Linotype" pitchFamily="18" charset="0"/>
              </a:rPr>
              <a:t>2 of 3 </a:t>
            </a:r>
            <a:r>
              <a:rPr lang="en-US" altLang="en-US" b="1" dirty="0" smtClean="0">
                <a:latin typeface="Palatino Linotype" pitchFamily="18" charset="0"/>
              </a:rPr>
              <a:t>recorded regions </a:t>
            </a:r>
            <a:r>
              <a:rPr lang="en-US" altLang="en-US" b="1" dirty="0">
                <a:latin typeface="Palatino Linotype" pitchFamily="18" charset="0"/>
              </a:rPr>
              <a:t>mention as a priority the development of KETs. </a:t>
            </a:r>
          </a:p>
          <a:p>
            <a:pPr marL="285750" indent="-285750">
              <a:buFont typeface="Wingdings" pitchFamily="2" charset="2"/>
              <a:buChar char="v"/>
            </a:pPr>
            <a:r>
              <a:rPr lang="en-US" altLang="en-US" b="1" dirty="0">
                <a:latin typeface="Palatino Linotype" pitchFamily="18" charset="0"/>
              </a:rPr>
              <a:t>Over 20% of total </a:t>
            </a:r>
            <a:r>
              <a:rPr lang="en-US" altLang="en-US" b="1" dirty="0" smtClean="0">
                <a:latin typeface="Palatino Linotype" pitchFamily="18" charset="0"/>
              </a:rPr>
              <a:t>R&amp;D - type priorities </a:t>
            </a:r>
            <a:r>
              <a:rPr lang="en-US" altLang="en-US" b="1" dirty="0">
                <a:latin typeface="Palatino Linotype" pitchFamily="18" charset="0"/>
              </a:rPr>
              <a:t>refers to </a:t>
            </a:r>
            <a:r>
              <a:rPr lang="en-US" altLang="en-US" b="1" dirty="0" smtClean="0">
                <a:latin typeface="Palatino Linotype" pitchFamily="18" charset="0"/>
              </a:rPr>
              <a:t>KETs.</a:t>
            </a:r>
            <a:endParaRPr lang="en-GB" altLang="en-US" b="1" dirty="0">
              <a:latin typeface="Palatino Linotype" pitchFamily="18" charset="0"/>
            </a:endParaRPr>
          </a:p>
        </p:txBody>
      </p:sp>
      <p:sp>
        <p:nvSpPr>
          <p:cNvPr id="10" name="TextBox 9"/>
          <p:cNvSpPr txBox="1"/>
          <p:nvPr/>
        </p:nvSpPr>
        <p:spPr>
          <a:xfrm>
            <a:off x="848271" y="3314700"/>
            <a:ext cx="1368425" cy="523875"/>
          </a:xfrm>
          <a:prstGeom prst="rect">
            <a:avLst/>
          </a:prstGeom>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n-GB" sz="1400" b="1" dirty="0">
                <a:latin typeface="Palatino Linotype" panose="02040502050505030304" pitchFamily="18" charset="0"/>
              </a:rPr>
              <a:t>Registered in database</a:t>
            </a:r>
          </a:p>
        </p:txBody>
      </p:sp>
      <p:sp>
        <p:nvSpPr>
          <p:cNvPr id="11" name="TextBox 10"/>
          <p:cNvSpPr txBox="1"/>
          <p:nvPr/>
        </p:nvSpPr>
        <p:spPr>
          <a:xfrm>
            <a:off x="5131792" y="3314700"/>
            <a:ext cx="1549400" cy="523220"/>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fontAlgn="auto">
              <a:spcBef>
                <a:spcPts val="0"/>
              </a:spcBef>
              <a:spcAft>
                <a:spcPts val="0"/>
              </a:spcAft>
              <a:defRPr/>
            </a:pPr>
            <a:r>
              <a:rPr lang="en-GB" sz="1400" b="1" dirty="0">
                <a:latin typeface="Palatino Linotype" panose="02040502050505030304" pitchFamily="18" charset="0"/>
              </a:rPr>
              <a:t>With </a:t>
            </a:r>
            <a:r>
              <a:rPr lang="en-GB" sz="1400" b="1" dirty="0" smtClean="0">
                <a:latin typeface="Palatino Linotype" panose="02040502050505030304" pitchFamily="18" charset="0"/>
              </a:rPr>
              <a:t>KET         as priority</a:t>
            </a:r>
            <a:endParaRPr lang="en-GB" sz="1400" b="1" dirty="0">
              <a:latin typeface="Palatino Linotype" panose="02040502050505030304" pitchFamily="18" charset="0"/>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36576" y="1196752"/>
            <a:ext cx="7632848" cy="3693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GB" b="1" dirty="0" smtClean="0">
                <a:latin typeface="Palatino Linotype" panose="02040502050505030304" pitchFamily="18" charset="0"/>
              </a:rPr>
              <a:t>CHOOSING THE OPTIMAL </a:t>
            </a:r>
            <a:r>
              <a:rPr lang="en-GB" b="1" dirty="0">
                <a:latin typeface="Palatino Linotype" panose="02040502050505030304" pitchFamily="18" charset="0"/>
              </a:rPr>
              <a:t>STRUCTURE  FOR </a:t>
            </a:r>
            <a:r>
              <a:rPr lang="en-GB" b="1" dirty="0" smtClean="0">
                <a:latin typeface="Palatino Linotype" panose="02040502050505030304" pitchFamily="18" charset="0"/>
              </a:rPr>
              <a:t>“CLARA”</a:t>
            </a:r>
            <a:endParaRPr lang="en-GB" b="1" dirty="0">
              <a:latin typeface="Palatino Linotype" panose="02040502050505030304" pitchFamily="18" charset="0"/>
            </a:endParaRPr>
          </a:p>
        </p:txBody>
      </p:sp>
      <p:pic>
        <p:nvPicPr>
          <p:cNvPr id="3" name="Picture 2"/>
          <p:cNvPicPr>
            <a:picLocks noChangeAspect="1"/>
          </p:cNvPicPr>
          <p:nvPr/>
        </p:nvPicPr>
        <p:blipFill>
          <a:blip r:embed="rId2" cstate="print">
            <a:extLst/>
          </a:blip>
          <a:stretch>
            <a:fillRect/>
          </a:stretch>
        </p:blipFill>
        <p:spPr>
          <a:xfrm>
            <a:off x="2015306" y="3558500"/>
            <a:ext cx="5934075" cy="3182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632520" y="1772816"/>
            <a:ext cx="8642350" cy="1800200"/>
          </a:xfrm>
          <a:prstGeom prst="rect">
            <a:avLst/>
          </a:prstGeom>
          <a:solidFill>
            <a:schemeClr val="bg2">
              <a:lumMod val="90000"/>
            </a:schemeClr>
          </a:solidFill>
          <a:ln w="28575">
            <a:solidFill>
              <a:schemeClr val="accent6">
                <a:lumMod val="75000"/>
              </a:schemeClr>
            </a:solidFill>
          </a:ln>
        </p:spPr>
        <p:txBody>
          <a:bodyPr wrap="square">
            <a:spAutoFit/>
          </a:bodyPr>
          <a:lstStyle/>
          <a:p>
            <a:pPr marL="285750" indent="-285750" algn="just" fontAlgn="auto">
              <a:spcBef>
                <a:spcPts val="0"/>
              </a:spcBef>
              <a:spcAft>
                <a:spcPts val="0"/>
              </a:spcAft>
              <a:buFont typeface="Wingdings" panose="05000000000000000000" pitchFamily="2" charset="2"/>
              <a:buChar char="v"/>
              <a:defRPr/>
            </a:pPr>
            <a:r>
              <a:rPr lang="en-US" sz="1600" b="1" dirty="0">
                <a:latin typeface="Palatino Linotype" pitchFamily="18" charset="0"/>
              </a:rPr>
              <a:t>Structure agreed by the Commission: </a:t>
            </a:r>
            <a:r>
              <a:rPr lang="en-US" sz="1600" b="1" dirty="0" smtClean="0">
                <a:latin typeface="Palatino Linotype" pitchFamily="18" charset="0"/>
              </a:rPr>
              <a:t>the </a:t>
            </a:r>
            <a:r>
              <a:rPr lang="en-US" sz="1600" b="1" dirty="0" smtClean="0">
                <a:solidFill>
                  <a:srgbClr val="0000FF"/>
                </a:solidFill>
                <a:latin typeface="Palatino Linotype" pitchFamily="18" charset="0"/>
              </a:rPr>
              <a:t>“THREE PILLARS’ BRIDGE“ </a:t>
            </a:r>
            <a:r>
              <a:rPr lang="en-US" sz="1600" b="1" dirty="0" smtClean="0">
                <a:latin typeface="Palatino Linotype" pitchFamily="18" charset="0"/>
              </a:rPr>
              <a:t>crossing the </a:t>
            </a:r>
            <a:r>
              <a:rPr lang="en-US" sz="1600" b="1" dirty="0" smtClean="0">
                <a:solidFill>
                  <a:srgbClr val="0000FF"/>
                </a:solidFill>
                <a:latin typeface="Palatino Linotype" pitchFamily="18" charset="0"/>
              </a:rPr>
              <a:t>"VALLEY </a:t>
            </a:r>
            <a:r>
              <a:rPr lang="en-US" sz="1600" b="1" dirty="0">
                <a:solidFill>
                  <a:srgbClr val="0000FF"/>
                </a:solidFill>
                <a:latin typeface="Palatino Linotype" pitchFamily="18" charset="0"/>
              </a:rPr>
              <a:t>OF </a:t>
            </a:r>
            <a:r>
              <a:rPr lang="en-US" sz="1600" b="1" dirty="0" smtClean="0">
                <a:solidFill>
                  <a:srgbClr val="0000FF"/>
                </a:solidFill>
                <a:latin typeface="Palatino Linotype" pitchFamily="18" charset="0"/>
              </a:rPr>
              <a:t>DEATH“</a:t>
            </a:r>
            <a:r>
              <a:rPr lang="en-US" sz="1600" b="1" dirty="0" smtClean="0">
                <a:latin typeface="Palatino Linotype" pitchFamily="18" charset="0"/>
              </a:rPr>
              <a:t>.</a:t>
            </a:r>
            <a:endParaRPr lang="en-US" sz="1600" b="1" dirty="0">
              <a:solidFill>
                <a:srgbClr val="0000FF"/>
              </a:solidFill>
              <a:latin typeface="Palatino Linotype" pitchFamily="18" charset="0"/>
            </a:endParaRPr>
          </a:p>
          <a:p>
            <a:pPr marL="285750" indent="-285750" algn="just" fontAlgn="auto">
              <a:spcBef>
                <a:spcPts val="0"/>
              </a:spcBef>
              <a:spcAft>
                <a:spcPts val="0"/>
              </a:spcAft>
              <a:buFont typeface="Arial" pitchFamily="34" charset="0"/>
              <a:buChar char="•"/>
              <a:defRPr/>
            </a:pPr>
            <a:r>
              <a:rPr lang="en-US" sz="1600" b="1" dirty="0">
                <a:latin typeface="Palatino Linotype" pitchFamily="18" charset="0"/>
              </a:rPr>
              <a:t>Europe is strongly positioned </a:t>
            </a:r>
            <a:r>
              <a:rPr lang="en-US" sz="1600" b="1" dirty="0" smtClean="0">
                <a:latin typeface="Palatino Linotype" pitchFamily="18" charset="0"/>
              </a:rPr>
              <a:t>both </a:t>
            </a:r>
            <a:r>
              <a:rPr lang="en-US" sz="1600" b="1" dirty="0">
                <a:latin typeface="Palatino Linotype" pitchFamily="18" charset="0"/>
              </a:rPr>
              <a:t>ends of the </a:t>
            </a:r>
            <a:r>
              <a:rPr lang="en-US" sz="1600" b="1" dirty="0" smtClean="0">
                <a:latin typeface="Palatino Linotype" pitchFamily="18" charset="0"/>
              </a:rPr>
              <a:t>“Bridge</a:t>
            </a:r>
            <a:r>
              <a:rPr lang="en-US" sz="1600" b="1" dirty="0">
                <a:latin typeface="Palatino Linotype" pitchFamily="18" charset="0"/>
              </a:rPr>
              <a:t>" - pillars 1 </a:t>
            </a:r>
            <a:r>
              <a:rPr lang="en-US" sz="1600" b="1" dirty="0" smtClean="0">
                <a:latin typeface="Palatino Linotype" pitchFamily="18" charset="0"/>
              </a:rPr>
              <a:t>and </a:t>
            </a:r>
            <a:r>
              <a:rPr lang="en-US" sz="1600" b="1" dirty="0">
                <a:latin typeface="Palatino Linotype" pitchFamily="18" charset="0"/>
              </a:rPr>
              <a:t>3; </a:t>
            </a:r>
          </a:p>
          <a:p>
            <a:pPr marL="285750" indent="-285750" algn="just" fontAlgn="auto">
              <a:spcBef>
                <a:spcPts val="0"/>
              </a:spcBef>
              <a:spcAft>
                <a:spcPts val="0"/>
              </a:spcAft>
              <a:buFont typeface="Arial" pitchFamily="34" charset="0"/>
              <a:buChar char="•"/>
              <a:defRPr/>
            </a:pPr>
            <a:r>
              <a:rPr lang="en-US" sz="1600" b="1" dirty="0">
                <a:latin typeface="Palatino Linotype" pitchFamily="18" charset="0"/>
              </a:rPr>
              <a:t>There is a weak point between segments "Technology" and "</a:t>
            </a:r>
            <a:r>
              <a:rPr lang="en-US" sz="1600" b="1" dirty="0" smtClean="0">
                <a:latin typeface="Palatino Linotype" pitchFamily="18" charset="0"/>
              </a:rPr>
              <a:t>Production" </a:t>
            </a:r>
            <a:r>
              <a:rPr lang="en-US" sz="1600" b="1" dirty="0">
                <a:latin typeface="Palatino Linotype" pitchFamily="18" charset="0"/>
              </a:rPr>
              <a:t>- Pillar 2; </a:t>
            </a:r>
          </a:p>
          <a:p>
            <a:pPr marL="285750" indent="-285750" algn="just" fontAlgn="auto">
              <a:spcBef>
                <a:spcPts val="0"/>
              </a:spcBef>
              <a:spcAft>
                <a:spcPts val="0"/>
              </a:spcAft>
              <a:buFont typeface="Arial" pitchFamily="34" charset="0"/>
              <a:buChar char="•"/>
              <a:defRPr/>
            </a:pPr>
            <a:r>
              <a:rPr lang="en-US" sz="1600" b="1" dirty="0">
                <a:latin typeface="Palatino Linotype" pitchFamily="18" charset="0"/>
              </a:rPr>
              <a:t>The excellent results of fundamental research and technology must be continued </a:t>
            </a:r>
            <a:r>
              <a:rPr lang="en-US" sz="1600" b="1" dirty="0" smtClean="0">
                <a:latin typeface="Palatino Linotype" pitchFamily="18" charset="0"/>
              </a:rPr>
              <a:t>by strengthening </a:t>
            </a:r>
            <a:r>
              <a:rPr lang="en-US" sz="1600" b="1" dirty="0">
                <a:latin typeface="Palatino Linotype" pitchFamily="18" charset="0"/>
              </a:rPr>
              <a:t>the </a:t>
            </a:r>
            <a:r>
              <a:rPr lang="en-US" sz="1600" b="1" dirty="0" smtClean="0">
                <a:latin typeface="Palatino Linotype" pitchFamily="18" charset="0"/>
              </a:rPr>
              <a:t>“Product Development” pillar (prototypes, demonstrators, </a:t>
            </a:r>
            <a:r>
              <a:rPr lang="en-US" sz="1600" b="1" dirty="0">
                <a:latin typeface="Palatino Linotype" pitchFamily="18" charset="0"/>
              </a:rPr>
              <a:t>pilot lines, </a:t>
            </a:r>
            <a:r>
              <a:rPr lang="en-US" sz="1600" b="1" dirty="0" smtClean="0">
                <a:latin typeface="Palatino Linotype" pitchFamily="18" charset="0"/>
              </a:rPr>
              <a:t>etc.) </a:t>
            </a:r>
            <a:r>
              <a:rPr lang="en-US" sz="1600" b="1" dirty="0">
                <a:latin typeface="Palatino Linotype" pitchFamily="18" charset="0"/>
              </a:rPr>
              <a:t>i</a:t>
            </a:r>
            <a:r>
              <a:rPr lang="en-US" sz="1600" b="1" dirty="0" smtClean="0">
                <a:latin typeface="Palatino Linotype" pitchFamily="18" charset="0"/>
              </a:rPr>
              <a:t>n </a:t>
            </a:r>
            <a:r>
              <a:rPr lang="en-US" sz="1600" b="1" dirty="0">
                <a:latin typeface="Palatino Linotype" pitchFamily="18" charset="0"/>
              </a:rPr>
              <a:t>order to increase </a:t>
            </a:r>
            <a:r>
              <a:rPr lang="en-US" sz="1600" b="1" dirty="0" smtClean="0">
                <a:latin typeface="Palatino Linotype" pitchFamily="18" charset="0"/>
              </a:rPr>
              <a:t>the competitiveness </a:t>
            </a:r>
            <a:r>
              <a:rPr lang="en-US" sz="1600" b="1" dirty="0">
                <a:latin typeface="Palatino Linotype" pitchFamily="18" charset="0"/>
              </a:rPr>
              <a:t>of final products.</a:t>
            </a:r>
            <a:endParaRPr lang="en-GB" sz="1600" b="1" dirty="0">
              <a:latin typeface="Palatino Linotype" pitchFamily="18" charset="0"/>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25467" y="1196752"/>
            <a:ext cx="8520021"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US" sz="2000" b="1" dirty="0" smtClean="0">
                <a:latin typeface="Palatino Linotype" pitchFamily="18" charset="0"/>
              </a:rPr>
              <a:t>THE STRUCTURE</a:t>
            </a:r>
            <a:r>
              <a:rPr lang="en-GB" sz="2000" b="1" dirty="0" smtClean="0">
                <a:latin typeface="Palatino Linotype" pitchFamily="18" charset="0"/>
              </a:rPr>
              <a:t> OF “C</a:t>
            </a:r>
            <a:r>
              <a:rPr lang="en-GB" b="1" dirty="0" smtClean="0">
                <a:latin typeface="Palatino Linotype" panose="02040502050505030304" pitchFamily="18" charset="0"/>
              </a:rPr>
              <a:t>LARA</a:t>
            </a:r>
            <a:r>
              <a:rPr lang="en-GB" b="1" dirty="0">
                <a:latin typeface="Palatino Linotype" panose="02040502050505030304" pitchFamily="18" charset="0"/>
              </a:rPr>
              <a:t>” (I)</a:t>
            </a:r>
          </a:p>
        </p:txBody>
      </p:sp>
      <p:graphicFrame>
        <p:nvGraphicFramePr>
          <p:cNvPr id="5" name="Diagram 4"/>
          <p:cNvGraphicFramePr/>
          <p:nvPr>
            <p:extLst>
              <p:ext uri="{D42A27DB-BD31-4B8C-83A1-F6EECF244321}">
                <p14:modId xmlns="" xmlns:p14="http://schemas.microsoft.com/office/powerpoint/2010/main" val="1492138722"/>
              </p:ext>
            </p:extLst>
          </p:nvPr>
        </p:nvGraphicFramePr>
        <p:xfrm>
          <a:off x="848544" y="1803730"/>
          <a:ext cx="8280920" cy="493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25467" y="1124744"/>
            <a:ext cx="8520021"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US" b="1" dirty="0" smtClean="0">
                <a:latin typeface="Palatino Linotype" pitchFamily="18" charset="0"/>
              </a:rPr>
              <a:t>THE STRUCTURE OF “CLARA” </a:t>
            </a:r>
            <a:r>
              <a:rPr lang="en-GB" b="1" dirty="0">
                <a:latin typeface="Palatino Linotype" panose="02040502050505030304" pitchFamily="18" charset="0"/>
              </a:rPr>
              <a:t>(II)</a:t>
            </a:r>
          </a:p>
        </p:txBody>
      </p:sp>
      <p:graphicFrame>
        <p:nvGraphicFramePr>
          <p:cNvPr id="5" name="Diagram 4"/>
          <p:cNvGraphicFramePr/>
          <p:nvPr>
            <p:extLst>
              <p:ext uri="{D42A27DB-BD31-4B8C-83A1-F6EECF244321}">
                <p14:modId xmlns="" xmlns:p14="http://schemas.microsoft.com/office/powerpoint/2010/main" val="415026857"/>
              </p:ext>
            </p:extLst>
          </p:nvPr>
        </p:nvGraphicFramePr>
        <p:xfrm>
          <a:off x="992561" y="1700808"/>
          <a:ext cx="8280919" cy="493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25467" y="1196752"/>
            <a:ext cx="8520021"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US" b="1" dirty="0" smtClean="0">
                <a:latin typeface="Palatino Linotype" pitchFamily="18" charset="0"/>
              </a:rPr>
              <a:t>THE STRUCTURE OF “CLARA” </a:t>
            </a:r>
            <a:r>
              <a:rPr lang="en-GB" b="1" dirty="0" smtClean="0">
                <a:latin typeface="Palatino Linotype" panose="02040502050505030304" pitchFamily="18" charset="0"/>
              </a:rPr>
              <a:t>(III</a:t>
            </a:r>
            <a:r>
              <a:rPr lang="en-GB" b="1" dirty="0">
                <a:latin typeface="Palatino Linotype" panose="02040502050505030304" pitchFamily="18" charset="0"/>
              </a:rPr>
              <a:t>)</a:t>
            </a:r>
          </a:p>
        </p:txBody>
      </p:sp>
      <p:graphicFrame>
        <p:nvGraphicFramePr>
          <p:cNvPr id="5" name="Diagram 4"/>
          <p:cNvGraphicFramePr/>
          <p:nvPr>
            <p:extLst>
              <p:ext uri="{D42A27DB-BD31-4B8C-83A1-F6EECF244321}">
                <p14:modId xmlns="" xmlns:p14="http://schemas.microsoft.com/office/powerpoint/2010/main" val="1355504969"/>
              </p:ext>
            </p:extLst>
          </p:nvPr>
        </p:nvGraphicFramePr>
        <p:xfrm>
          <a:off x="920552" y="1844824"/>
          <a:ext cx="8280920" cy="493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160912" y="1484784"/>
            <a:ext cx="1656184" cy="43204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GB" sz="2000" b="1" dirty="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latin typeface="Palatino Linotype" panose="02040502050505030304" pitchFamily="18" charset="0"/>
              </a:rPr>
              <a:t>C L A R A</a:t>
            </a:r>
          </a:p>
        </p:txBody>
      </p:sp>
      <p:sp>
        <p:nvSpPr>
          <p:cNvPr id="3" name="Rounded Rectangle 2"/>
          <p:cNvSpPr/>
          <p:nvPr/>
        </p:nvSpPr>
        <p:spPr>
          <a:xfrm>
            <a:off x="6753225" y="1484313"/>
            <a:ext cx="1655763" cy="431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smtClean="0">
                <a:solidFill>
                  <a:srgbClr val="0000FF"/>
                </a:solidFill>
                <a:latin typeface="Palatino Linotype" panose="02040502050505030304" pitchFamily="18" charset="0"/>
              </a:rPr>
              <a:t>MAGURELE CITY COUNCIL</a:t>
            </a:r>
            <a:endParaRPr lang="en-GB" sz="1400" b="1" dirty="0">
              <a:solidFill>
                <a:srgbClr val="0000FF"/>
              </a:solidFill>
              <a:latin typeface="Palatino Linotype" panose="02040502050505030304" pitchFamily="18" charset="0"/>
            </a:endParaRPr>
          </a:p>
        </p:txBody>
      </p:sp>
      <p:sp>
        <p:nvSpPr>
          <p:cNvPr id="4" name="Rounded Rectangle 3"/>
          <p:cNvSpPr/>
          <p:nvPr/>
        </p:nvSpPr>
        <p:spPr>
          <a:xfrm>
            <a:off x="1568450" y="1484313"/>
            <a:ext cx="1655763" cy="431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sz="1400" b="1" dirty="0" smtClean="0">
                <a:solidFill>
                  <a:srgbClr val="0000FF"/>
                </a:solidFill>
                <a:latin typeface="Palatino Linotype" panose="02040502050505030304" pitchFamily="18" charset="0"/>
              </a:rPr>
              <a:t>BUC. – ILFOV   S. DEV. REGION</a:t>
            </a:r>
            <a:endParaRPr lang="en-GB" sz="1400" b="1" dirty="0">
              <a:solidFill>
                <a:srgbClr val="0000FF"/>
              </a:solidFill>
              <a:latin typeface="Palatino Linotype" panose="02040502050505030304" pitchFamily="18" charset="0"/>
            </a:endParaRPr>
          </a:p>
        </p:txBody>
      </p:sp>
      <p:sp>
        <p:nvSpPr>
          <p:cNvPr id="27652" name="TextBox 9"/>
          <p:cNvSpPr txBox="1">
            <a:spLocks noChangeArrowheads="1"/>
          </p:cNvSpPr>
          <p:nvPr/>
        </p:nvSpPr>
        <p:spPr bwMode="auto">
          <a:xfrm>
            <a:off x="3200400" y="1390650"/>
            <a:ext cx="936625" cy="306388"/>
          </a:xfrm>
          <a:prstGeom prst="rect">
            <a:avLst/>
          </a:prstGeom>
          <a:noFill/>
          <a:ln w="9525">
            <a:noFill/>
            <a:miter lim="800000"/>
            <a:headEnd/>
            <a:tailEnd/>
          </a:ln>
        </p:spPr>
        <p:txBody>
          <a:bodyPr>
            <a:spAutoFit/>
          </a:bodyPr>
          <a:lstStyle/>
          <a:p>
            <a:pPr algn="ctr"/>
            <a:r>
              <a:rPr lang="en-GB" altLang="en-US" sz="1400" b="1" dirty="0">
                <a:solidFill>
                  <a:srgbClr val="0000FF"/>
                </a:solidFill>
                <a:latin typeface="Palatino Linotype" pitchFamily="18" charset="0"/>
              </a:rPr>
              <a:t>PPP</a:t>
            </a:r>
          </a:p>
        </p:txBody>
      </p:sp>
      <p:cxnSp>
        <p:nvCxnSpPr>
          <p:cNvPr id="12" name="Straight Arrow Connector 11"/>
          <p:cNvCxnSpPr>
            <a:endCxn id="2" idx="1"/>
          </p:cNvCxnSpPr>
          <p:nvPr/>
        </p:nvCxnSpPr>
        <p:spPr>
          <a:xfrm>
            <a:off x="3246438" y="1697038"/>
            <a:ext cx="914400" cy="317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27654" name="TextBox 14"/>
          <p:cNvSpPr txBox="1">
            <a:spLocks noChangeArrowheads="1"/>
          </p:cNvSpPr>
          <p:nvPr/>
        </p:nvSpPr>
        <p:spPr bwMode="auto">
          <a:xfrm>
            <a:off x="5816600" y="1390650"/>
            <a:ext cx="936625" cy="306388"/>
          </a:xfrm>
          <a:prstGeom prst="rect">
            <a:avLst/>
          </a:prstGeom>
          <a:noFill/>
          <a:ln w="9525">
            <a:noFill/>
            <a:miter lim="800000"/>
            <a:headEnd/>
            <a:tailEnd/>
          </a:ln>
        </p:spPr>
        <p:txBody>
          <a:bodyPr>
            <a:spAutoFit/>
          </a:bodyPr>
          <a:lstStyle/>
          <a:p>
            <a:pPr algn="ctr"/>
            <a:r>
              <a:rPr lang="en-GB" altLang="en-US" sz="1400" b="1">
                <a:solidFill>
                  <a:srgbClr val="0000FF"/>
                </a:solidFill>
                <a:latin typeface="Palatino Linotype" pitchFamily="18" charset="0"/>
              </a:rPr>
              <a:t>PPP</a:t>
            </a:r>
          </a:p>
        </p:txBody>
      </p:sp>
      <p:cxnSp>
        <p:nvCxnSpPr>
          <p:cNvPr id="16" name="Straight Arrow Connector 15"/>
          <p:cNvCxnSpPr/>
          <p:nvPr/>
        </p:nvCxnSpPr>
        <p:spPr>
          <a:xfrm>
            <a:off x="5816600" y="1693863"/>
            <a:ext cx="914400" cy="3175"/>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17" name="Rounded Rectangle 16"/>
          <p:cNvSpPr>
            <a:spLocks noChangeAspect="1"/>
          </p:cNvSpPr>
          <p:nvPr/>
        </p:nvSpPr>
        <p:spPr>
          <a:xfrm>
            <a:off x="6825208" y="2781072"/>
            <a:ext cx="1080000" cy="12960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GB" b="1" dirty="0">
                <a:solidFill>
                  <a:schemeClr val="bg1"/>
                </a:solidFill>
                <a:latin typeface="Palatino Linotype" panose="02040502050505030304" pitchFamily="18" charset="0"/>
              </a:rPr>
              <a:t>CLUS-TER </a:t>
            </a:r>
            <a:r>
              <a:rPr lang="en-GB" b="1" dirty="0" smtClean="0">
                <a:solidFill>
                  <a:schemeClr val="bg1"/>
                </a:solidFill>
                <a:latin typeface="Palatino Linotype" panose="02040502050505030304" pitchFamily="18" charset="0"/>
              </a:rPr>
              <a:t>SMEs </a:t>
            </a:r>
            <a:r>
              <a:rPr lang="en-GB" b="1" dirty="0">
                <a:solidFill>
                  <a:schemeClr val="bg1"/>
                </a:solidFill>
                <a:latin typeface="Palatino Linotype" panose="02040502050505030304" pitchFamily="18" charset="0"/>
              </a:rPr>
              <a:t>PROF.</a:t>
            </a:r>
          </a:p>
        </p:txBody>
      </p:sp>
      <p:sp>
        <p:nvSpPr>
          <p:cNvPr id="18" name="Rounded Rectangle 17"/>
          <p:cNvSpPr>
            <a:spLocks noChangeAspect="1"/>
          </p:cNvSpPr>
          <p:nvPr/>
        </p:nvSpPr>
        <p:spPr>
          <a:xfrm>
            <a:off x="3771900" y="2781072"/>
            <a:ext cx="1252538" cy="12960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b="1" dirty="0">
                <a:solidFill>
                  <a:schemeClr val="bg1"/>
                </a:solidFill>
                <a:latin typeface="Palatino Linotype" panose="02040502050505030304" pitchFamily="18" charset="0"/>
              </a:rPr>
              <a:t>LARGE </a:t>
            </a:r>
            <a:r>
              <a:rPr lang="en-GB" b="1" dirty="0" smtClean="0">
                <a:solidFill>
                  <a:schemeClr val="bg1"/>
                </a:solidFill>
                <a:latin typeface="Palatino Linotype" panose="02040502050505030304" pitchFamily="18" charset="0"/>
              </a:rPr>
              <a:t>COMPANIES</a:t>
            </a:r>
            <a:endParaRPr lang="en-GB" b="1" dirty="0">
              <a:solidFill>
                <a:schemeClr val="bg1"/>
              </a:solidFill>
              <a:latin typeface="Palatino Linotype" panose="02040502050505030304" pitchFamily="18" charset="0"/>
            </a:endParaRPr>
          </a:p>
        </p:txBody>
      </p:sp>
      <p:sp>
        <p:nvSpPr>
          <p:cNvPr id="19" name="Rounded Rectangle 18"/>
          <p:cNvSpPr>
            <a:spLocks noChangeAspect="1"/>
          </p:cNvSpPr>
          <p:nvPr/>
        </p:nvSpPr>
        <p:spPr>
          <a:xfrm>
            <a:off x="2073275" y="2781072"/>
            <a:ext cx="1252538" cy="12960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GB" b="1" dirty="0" smtClean="0">
                <a:solidFill>
                  <a:schemeClr val="bg1"/>
                </a:solidFill>
                <a:latin typeface="Palatino Linotype" panose="02040502050505030304" pitchFamily="18" charset="0"/>
              </a:rPr>
              <a:t>UNI-VERSI-TIES</a:t>
            </a:r>
            <a:endParaRPr lang="en-GB" b="1" dirty="0">
              <a:solidFill>
                <a:schemeClr val="bg1"/>
              </a:solidFill>
              <a:latin typeface="Palatino Linotype" panose="02040502050505030304" pitchFamily="18" charset="0"/>
            </a:endParaRPr>
          </a:p>
        </p:txBody>
      </p:sp>
      <p:sp>
        <p:nvSpPr>
          <p:cNvPr id="20" name="Rounded Rectangle 19"/>
          <p:cNvSpPr>
            <a:spLocks noChangeAspect="1"/>
          </p:cNvSpPr>
          <p:nvPr/>
        </p:nvSpPr>
        <p:spPr>
          <a:xfrm>
            <a:off x="415925" y="2781072"/>
            <a:ext cx="1368425" cy="12960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b="1" dirty="0" smtClean="0">
                <a:solidFill>
                  <a:schemeClr val="bg1"/>
                </a:solidFill>
                <a:latin typeface="Palatino Linotype" panose="02040502050505030304" pitchFamily="18" charset="0"/>
              </a:rPr>
              <a:t>R&amp;D</a:t>
            </a:r>
            <a:endParaRPr lang="en-GB" b="1" dirty="0">
              <a:solidFill>
                <a:schemeClr val="bg1"/>
              </a:solidFill>
              <a:latin typeface="Palatino Linotype" panose="02040502050505030304" pitchFamily="18" charset="0"/>
            </a:endParaRPr>
          </a:p>
          <a:p>
            <a:pPr algn="ctr" fontAlgn="auto">
              <a:spcBef>
                <a:spcPts val="0"/>
              </a:spcBef>
              <a:spcAft>
                <a:spcPts val="0"/>
              </a:spcAft>
              <a:defRPr/>
            </a:pPr>
            <a:r>
              <a:rPr lang="en-GB" b="1" dirty="0">
                <a:solidFill>
                  <a:schemeClr val="bg1"/>
                </a:solidFill>
                <a:latin typeface="Palatino Linotype" panose="02040502050505030304" pitchFamily="18" charset="0"/>
              </a:rPr>
              <a:t>INSTI-TUTES</a:t>
            </a:r>
          </a:p>
        </p:txBody>
      </p:sp>
      <p:sp>
        <p:nvSpPr>
          <p:cNvPr id="21" name="Rounded Rectangle 20"/>
          <p:cNvSpPr>
            <a:spLocks noChangeAspect="1"/>
          </p:cNvSpPr>
          <p:nvPr/>
        </p:nvSpPr>
        <p:spPr>
          <a:xfrm>
            <a:off x="8409384" y="2781072"/>
            <a:ext cx="1080000" cy="1296000"/>
          </a:xfrm>
          <a:prstGeom prst="roundRect">
            <a:avLst/>
          </a:prstGeom>
        </p:spPr>
        <p:style>
          <a:lnRef idx="0">
            <a:schemeClr val="dk1"/>
          </a:lnRef>
          <a:fillRef idx="1002">
            <a:schemeClr val="dk1"/>
          </a:fillRef>
          <a:effectRef idx="3">
            <a:schemeClr val="dk1"/>
          </a:effectRef>
          <a:fontRef idx="minor">
            <a:schemeClr val="lt1"/>
          </a:fontRef>
        </p:style>
        <p:txBody>
          <a:bodyPr anchor="ctr"/>
          <a:lstStyle/>
          <a:p>
            <a:pPr algn="ctr" fontAlgn="auto">
              <a:spcBef>
                <a:spcPts val="0"/>
              </a:spcBef>
              <a:spcAft>
                <a:spcPts val="0"/>
              </a:spcAft>
              <a:defRPr/>
            </a:pPr>
            <a:r>
              <a:rPr lang="en-GB" b="1" dirty="0">
                <a:solidFill>
                  <a:schemeClr val="bg1"/>
                </a:solidFill>
                <a:latin typeface="Palatino Linotype" panose="02040502050505030304" pitchFamily="18" charset="0"/>
              </a:rPr>
              <a:t>CLUS-TER SMEs SERV.</a:t>
            </a:r>
          </a:p>
        </p:txBody>
      </p:sp>
      <p:sp>
        <p:nvSpPr>
          <p:cNvPr id="22" name="Rounded Rectangle 21"/>
          <p:cNvSpPr>
            <a:spLocks noChangeAspect="1"/>
          </p:cNvSpPr>
          <p:nvPr/>
        </p:nvSpPr>
        <p:spPr>
          <a:xfrm>
            <a:off x="5241032" y="2781300"/>
            <a:ext cx="1296143" cy="1295400"/>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GB" b="1" dirty="0" smtClean="0">
                <a:solidFill>
                  <a:schemeClr val="bg1"/>
                </a:solidFill>
                <a:latin typeface="Palatino Linotype" panose="02040502050505030304" pitchFamily="18" charset="0"/>
              </a:rPr>
              <a:t>INVEST-MENT FUNDS</a:t>
            </a:r>
            <a:endParaRPr lang="en-GB" b="1" dirty="0">
              <a:solidFill>
                <a:schemeClr val="bg1"/>
              </a:solidFill>
              <a:latin typeface="Palatino Linotype" panose="02040502050505030304" pitchFamily="18" charset="0"/>
            </a:endParaRPr>
          </a:p>
        </p:txBody>
      </p:sp>
      <p:sp>
        <p:nvSpPr>
          <p:cNvPr id="27672" name="TextBox 24"/>
          <p:cNvSpPr txBox="1">
            <a:spLocks noChangeArrowheads="1"/>
          </p:cNvSpPr>
          <p:nvPr/>
        </p:nvSpPr>
        <p:spPr bwMode="auto">
          <a:xfrm>
            <a:off x="2165350" y="4478338"/>
            <a:ext cx="1081088" cy="368300"/>
          </a:xfrm>
          <a:prstGeom prst="rect">
            <a:avLst/>
          </a:prstGeom>
          <a:noFill/>
          <a:ln w="9525">
            <a:noFill/>
            <a:miter lim="800000"/>
            <a:headEnd/>
            <a:tailEnd/>
          </a:ln>
        </p:spPr>
        <p:txBody>
          <a:bodyPr>
            <a:spAutoFit/>
          </a:bodyPr>
          <a:lstStyle/>
          <a:p>
            <a:endParaRPr lang="en-GB" altLang="en-US"/>
          </a:p>
        </p:txBody>
      </p:sp>
      <p:sp>
        <p:nvSpPr>
          <p:cNvPr id="27673" name="TextBox 25"/>
          <p:cNvSpPr txBox="1">
            <a:spLocks noChangeArrowheads="1"/>
          </p:cNvSpPr>
          <p:nvPr/>
        </p:nvSpPr>
        <p:spPr bwMode="auto">
          <a:xfrm>
            <a:off x="2317750" y="4630738"/>
            <a:ext cx="1081088" cy="368300"/>
          </a:xfrm>
          <a:prstGeom prst="rect">
            <a:avLst/>
          </a:prstGeom>
          <a:noFill/>
          <a:ln w="9525">
            <a:noFill/>
            <a:miter lim="800000"/>
            <a:headEnd/>
            <a:tailEnd/>
          </a:ln>
        </p:spPr>
        <p:txBody>
          <a:bodyPr>
            <a:spAutoFit/>
          </a:bodyPr>
          <a:lstStyle/>
          <a:p>
            <a:endParaRPr lang="en-GB" altLang="en-US"/>
          </a:p>
        </p:txBody>
      </p:sp>
      <p:sp>
        <p:nvSpPr>
          <p:cNvPr id="27674" name="TextBox 26"/>
          <p:cNvSpPr txBox="1">
            <a:spLocks noChangeArrowheads="1"/>
          </p:cNvSpPr>
          <p:nvPr/>
        </p:nvSpPr>
        <p:spPr bwMode="auto">
          <a:xfrm>
            <a:off x="560388" y="4478338"/>
            <a:ext cx="1079500" cy="368300"/>
          </a:xfrm>
          <a:prstGeom prst="rect">
            <a:avLst/>
          </a:prstGeom>
          <a:noFill/>
          <a:ln w="9525">
            <a:noFill/>
            <a:miter lim="800000"/>
            <a:headEnd/>
            <a:tailEnd/>
          </a:ln>
        </p:spPr>
        <p:txBody>
          <a:bodyPr>
            <a:spAutoFit/>
          </a:bodyPr>
          <a:lstStyle/>
          <a:p>
            <a:endParaRPr lang="en-GB" altLang="en-US"/>
          </a:p>
        </p:txBody>
      </p:sp>
      <p:cxnSp>
        <p:nvCxnSpPr>
          <p:cNvPr id="29" name="Straight Connector 28"/>
          <p:cNvCxnSpPr/>
          <p:nvPr/>
        </p:nvCxnSpPr>
        <p:spPr>
          <a:xfrm>
            <a:off x="1100138" y="2349500"/>
            <a:ext cx="7848600" cy="71438"/>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a:off x="1100138" y="2349500"/>
            <a:ext cx="0" cy="431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7361238" y="2420938"/>
            <a:ext cx="0" cy="431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8948738" y="2420938"/>
            <a:ext cx="0" cy="431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a:off x="2682875" y="2349500"/>
            <a:ext cx="0" cy="431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4354513" y="2349500"/>
            <a:ext cx="0" cy="431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5813425" y="2349500"/>
            <a:ext cx="0" cy="431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a:off x="4989513" y="1916113"/>
            <a:ext cx="0" cy="4333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9" name="TextBox 38"/>
          <p:cNvSpPr txBox="1"/>
          <p:nvPr/>
        </p:nvSpPr>
        <p:spPr>
          <a:xfrm>
            <a:off x="415925" y="4292600"/>
            <a:ext cx="1368425" cy="89255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GB" sz="1600" b="1" dirty="0">
                <a:latin typeface="Palatino Linotype" panose="02040502050505030304" pitchFamily="18" charset="0"/>
              </a:rPr>
              <a:t>RO</a:t>
            </a:r>
          </a:p>
          <a:p>
            <a:pPr algn="ctr" fontAlgn="auto">
              <a:spcBef>
                <a:spcPts val="0"/>
              </a:spcBef>
              <a:spcAft>
                <a:spcPts val="0"/>
              </a:spcAft>
              <a:defRPr/>
            </a:pPr>
            <a:r>
              <a:rPr lang="en-GB" sz="1200" b="1" dirty="0">
                <a:latin typeface="Palatino Linotype" panose="02040502050505030304" pitchFamily="18" charset="0"/>
              </a:rPr>
              <a:t>IFIN - HH</a:t>
            </a:r>
          </a:p>
          <a:p>
            <a:pPr algn="ctr" fontAlgn="auto">
              <a:spcBef>
                <a:spcPts val="0"/>
              </a:spcBef>
              <a:spcAft>
                <a:spcPts val="0"/>
              </a:spcAft>
              <a:defRPr/>
            </a:pPr>
            <a:r>
              <a:rPr lang="en-GB" sz="1200" b="1" dirty="0">
                <a:latin typeface="Palatino Linotype" panose="02040502050505030304" pitchFamily="18" charset="0"/>
              </a:rPr>
              <a:t>INFLPR</a:t>
            </a:r>
          </a:p>
          <a:p>
            <a:pPr algn="ctr" fontAlgn="auto">
              <a:spcBef>
                <a:spcPts val="0"/>
              </a:spcBef>
              <a:spcAft>
                <a:spcPts val="0"/>
              </a:spcAft>
              <a:defRPr/>
            </a:pPr>
            <a:r>
              <a:rPr lang="en-GB" sz="1200" b="1" dirty="0" smtClean="0">
                <a:latin typeface="Palatino Linotype" panose="02040502050505030304" pitchFamily="18" charset="0"/>
              </a:rPr>
              <a:t>INFIM </a:t>
            </a:r>
            <a:r>
              <a:rPr lang="en-GB" sz="1200" b="1" dirty="0">
                <a:latin typeface="Palatino Linotype" panose="02040502050505030304" pitchFamily="18" charset="0"/>
              </a:rPr>
              <a:t>etc. </a:t>
            </a:r>
          </a:p>
        </p:txBody>
      </p:sp>
      <p:sp>
        <p:nvSpPr>
          <p:cNvPr id="40" name="TextBox 39"/>
          <p:cNvSpPr txBox="1"/>
          <p:nvPr/>
        </p:nvSpPr>
        <p:spPr>
          <a:xfrm>
            <a:off x="415925" y="5373688"/>
            <a:ext cx="1368425" cy="830997"/>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en-GB" sz="1600" b="1" dirty="0" smtClean="0">
                <a:latin typeface="Palatino Linotype" panose="02040502050505030304" pitchFamily="18" charset="0"/>
              </a:rPr>
              <a:t>FOREIGN</a:t>
            </a:r>
            <a:r>
              <a:rPr lang="ro-RO" sz="1600" b="1" dirty="0" smtClean="0">
                <a:latin typeface="Palatino Linotype" panose="02040502050505030304" pitchFamily="18" charset="0"/>
              </a:rPr>
              <a:t> INSTI-TUTES</a:t>
            </a:r>
            <a:endParaRPr lang="ro-RO" sz="1200" b="1" dirty="0">
              <a:latin typeface="Palatino Linotype" panose="02040502050505030304" pitchFamily="18" charset="0"/>
            </a:endParaRPr>
          </a:p>
        </p:txBody>
      </p:sp>
      <p:sp>
        <p:nvSpPr>
          <p:cNvPr id="41" name="TextBox 40"/>
          <p:cNvSpPr txBox="1"/>
          <p:nvPr/>
        </p:nvSpPr>
        <p:spPr>
          <a:xfrm>
            <a:off x="2073275" y="4292600"/>
            <a:ext cx="1252538" cy="89255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en-GB" sz="1600" b="1" dirty="0">
                <a:latin typeface="Palatino Linotype" panose="02040502050505030304" pitchFamily="18" charset="0"/>
              </a:rPr>
              <a:t>RO</a:t>
            </a:r>
          </a:p>
          <a:p>
            <a:pPr algn="ctr" fontAlgn="auto">
              <a:spcBef>
                <a:spcPts val="0"/>
              </a:spcBef>
              <a:spcAft>
                <a:spcPts val="0"/>
              </a:spcAft>
              <a:defRPr/>
            </a:pPr>
            <a:r>
              <a:rPr lang="en-GB" sz="1200" b="1" dirty="0">
                <a:latin typeface="Palatino Linotype" panose="02040502050505030304" pitchFamily="18" charset="0"/>
              </a:rPr>
              <a:t>UPB</a:t>
            </a:r>
          </a:p>
          <a:p>
            <a:pPr algn="ctr" fontAlgn="auto">
              <a:spcBef>
                <a:spcPts val="0"/>
              </a:spcBef>
              <a:spcAft>
                <a:spcPts val="0"/>
              </a:spcAft>
              <a:defRPr/>
            </a:pPr>
            <a:r>
              <a:rPr lang="en-GB" sz="1200" b="1" dirty="0" smtClean="0">
                <a:latin typeface="Palatino Linotype" panose="02040502050505030304" pitchFamily="18" charset="0"/>
              </a:rPr>
              <a:t>BUC. UNIV. </a:t>
            </a:r>
            <a:endParaRPr lang="en-GB" sz="1200" b="1" dirty="0">
              <a:latin typeface="Palatino Linotype" panose="02040502050505030304" pitchFamily="18" charset="0"/>
            </a:endParaRPr>
          </a:p>
          <a:p>
            <a:pPr algn="ctr" fontAlgn="auto">
              <a:spcBef>
                <a:spcPts val="0"/>
              </a:spcBef>
              <a:spcAft>
                <a:spcPts val="0"/>
              </a:spcAft>
              <a:defRPr/>
            </a:pPr>
            <a:r>
              <a:rPr lang="en-GB" sz="1200" b="1" dirty="0" smtClean="0">
                <a:latin typeface="Palatino Linotype" panose="02040502050505030304" pitchFamily="18" charset="0"/>
              </a:rPr>
              <a:t>TM UNIV. etc</a:t>
            </a:r>
            <a:r>
              <a:rPr lang="en-GB" sz="1200" b="1" dirty="0">
                <a:latin typeface="Palatino Linotype" panose="02040502050505030304" pitchFamily="18" charset="0"/>
              </a:rPr>
              <a:t>.</a:t>
            </a:r>
          </a:p>
        </p:txBody>
      </p:sp>
      <p:sp>
        <p:nvSpPr>
          <p:cNvPr id="42" name="TextBox 41"/>
          <p:cNvSpPr txBox="1"/>
          <p:nvPr/>
        </p:nvSpPr>
        <p:spPr>
          <a:xfrm>
            <a:off x="2073275" y="5373688"/>
            <a:ext cx="1252538" cy="830997"/>
          </a:xfrm>
          <a:prstGeom prst="rect">
            <a:avLst/>
          </a:prstGeom>
          <a:ln w="12700"/>
        </p:spPr>
        <p:style>
          <a:lnRef idx="2">
            <a:schemeClr val="accent6"/>
          </a:lnRef>
          <a:fillRef idx="1">
            <a:schemeClr val="lt1"/>
          </a:fillRef>
          <a:effectRef idx="0">
            <a:schemeClr val="accent6"/>
          </a:effectRef>
          <a:fontRef idx="minor">
            <a:schemeClr val="dk1"/>
          </a:fontRef>
        </p:style>
        <p:txBody>
          <a:bodyPr>
            <a:spAutoFit/>
          </a:bodyPr>
          <a:lstStyle/>
          <a:p>
            <a:pPr algn="ctr" fontAlgn="auto">
              <a:spcBef>
                <a:spcPts val="0"/>
              </a:spcBef>
              <a:spcAft>
                <a:spcPts val="0"/>
              </a:spcAft>
              <a:defRPr/>
            </a:pPr>
            <a:r>
              <a:rPr lang="en-GB" sz="1600" b="1" dirty="0" smtClean="0">
                <a:latin typeface="Palatino Linotype" panose="02040502050505030304" pitchFamily="18" charset="0"/>
              </a:rPr>
              <a:t>FOREIGN</a:t>
            </a:r>
            <a:endParaRPr lang="ro-RO" sz="1600" b="1" dirty="0" smtClean="0">
              <a:latin typeface="Palatino Linotype" panose="02040502050505030304" pitchFamily="18" charset="0"/>
            </a:endParaRPr>
          </a:p>
          <a:p>
            <a:pPr algn="ctr" fontAlgn="auto">
              <a:spcBef>
                <a:spcPts val="0"/>
              </a:spcBef>
              <a:spcAft>
                <a:spcPts val="0"/>
              </a:spcAft>
              <a:defRPr/>
            </a:pPr>
            <a:r>
              <a:rPr lang="ro-RO" sz="1600" b="1" dirty="0" smtClean="0">
                <a:latin typeface="Palatino Linotype" panose="02040502050505030304" pitchFamily="18" charset="0"/>
              </a:rPr>
              <a:t>UNIVER-SITIES</a:t>
            </a:r>
            <a:endParaRPr lang="en-GB" sz="1600" b="1" dirty="0">
              <a:latin typeface="Palatino Linotype" panose="02040502050505030304" pitchFamily="18" charset="0"/>
            </a:endParaRPr>
          </a:p>
        </p:txBody>
      </p:sp>
      <p:sp>
        <p:nvSpPr>
          <p:cNvPr id="43" name="TextBox 42"/>
          <p:cNvSpPr txBox="1"/>
          <p:nvPr/>
        </p:nvSpPr>
        <p:spPr>
          <a:xfrm>
            <a:off x="3771900" y="4292600"/>
            <a:ext cx="1252538" cy="89255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GB" sz="1600" b="1" dirty="0">
                <a:latin typeface="Palatino Linotype" panose="02040502050505030304" pitchFamily="18" charset="0"/>
              </a:rPr>
              <a:t>RO</a:t>
            </a:r>
          </a:p>
          <a:p>
            <a:pPr algn="ctr" fontAlgn="auto">
              <a:spcBef>
                <a:spcPts val="0"/>
              </a:spcBef>
              <a:spcAft>
                <a:spcPts val="0"/>
              </a:spcAft>
              <a:defRPr/>
            </a:pPr>
            <a:r>
              <a:rPr lang="en-GB" sz="1200" b="1" dirty="0">
                <a:latin typeface="Palatino Linotype" panose="02040502050505030304" pitchFamily="18" charset="0"/>
              </a:rPr>
              <a:t>ROMAERO</a:t>
            </a:r>
          </a:p>
          <a:p>
            <a:pPr algn="ctr" fontAlgn="auto">
              <a:spcBef>
                <a:spcPts val="0"/>
              </a:spcBef>
              <a:spcAft>
                <a:spcPts val="0"/>
              </a:spcAft>
              <a:defRPr/>
            </a:pPr>
            <a:r>
              <a:rPr lang="en-GB" sz="1200" b="1" dirty="0">
                <a:latin typeface="Palatino Linotype" panose="02040502050505030304" pitchFamily="18" charset="0"/>
              </a:rPr>
              <a:t>DACIA </a:t>
            </a:r>
          </a:p>
          <a:p>
            <a:pPr algn="ctr" fontAlgn="auto">
              <a:spcBef>
                <a:spcPts val="0"/>
              </a:spcBef>
              <a:spcAft>
                <a:spcPts val="0"/>
              </a:spcAft>
              <a:defRPr/>
            </a:pPr>
            <a:r>
              <a:rPr lang="en-GB" sz="1200" b="1" dirty="0">
                <a:latin typeface="Palatino Linotype" panose="02040502050505030304" pitchFamily="18" charset="0"/>
              </a:rPr>
              <a:t>ELMG etc.</a:t>
            </a:r>
          </a:p>
        </p:txBody>
      </p:sp>
      <p:sp>
        <p:nvSpPr>
          <p:cNvPr id="44" name="TextBox 43"/>
          <p:cNvSpPr txBox="1"/>
          <p:nvPr/>
        </p:nvSpPr>
        <p:spPr>
          <a:xfrm>
            <a:off x="3800475" y="5373688"/>
            <a:ext cx="1254125" cy="830997"/>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en-GB" sz="1600" b="1" dirty="0" smtClean="0">
                <a:latin typeface="Palatino Linotype" panose="02040502050505030304" pitchFamily="18" charset="0"/>
              </a:rPr>
              <a:t>FOREIGN</a:t>
            </a:r>
            <a:r>
              <a:rPr lang="ro-RO" sz="1600" b="1" dirty="0" smtClean="0">
                <a:latin typeface="Palatino Linotype" panose="02040502050505030304" pitchFamily="18" charset="0"/>
              </a:rPr>
              <a:t> COMPA-NIES</a:t>
            </a:r>
            <a:endParaRPr lang="en-GB" sz="1600" b="1" dirty="0">
              <a:latin typeface="Palatino Linotype" panose="02040502050505030304" pitchFamily="18" charset="0"/>
            </a:endParaRPr>
          </a:p>
        </p:txBody>
      </p:sp>
      <p:sp>
        <p:nvSpPr>
          <p:cNvPr id="45" name="TextBox 44"/>
          <p:cNvSpPr txBox="1"/>
          <p:nvPr/>
        </p:nvSpPr>
        <p:spPr>
          <a:xfrm>
            <a:off x="5357813" y="4292600"/>
            <a:ext cx="1079500" cy="89255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GB" sz="1600" b="1" dirty="0">
                <a:latin typeface="Palatino Linotype" panose="02040502050505030304" pitchFamily="18" charset="0"/>
              </a:rPr>
              <a:t>RO</a:t>
            </a:r>
          </a:p>
          <a:p>
            <a:pPr algn="ctr" fontAlgn="auto">
              <a:spcBef>
                <a:spcPts val="0"/>
              </a:spcBef>
              <a:spcAft>
                <a:spcPts val="0"/>
              </a:spcAft>
              <a:defRPr/>
            </a:pPr>
            <a:r>
              <a:rPr lang="en-GB" sz="1200" b="1" dirty="0">
                <a:latin typeface="Palatino Linotype" panose="02040502050505030304" pitchFamily="18" charset="0"/>
              </a:rPr>
              <a:t>SIF I</a:t>
            </a:r>
          </a:p>
          <a:p>
            <a:pPr algn="ctr" fontAlgn="auto">
              <a:spcBef>
                <a:spcPts val="0"/>
              </a:spcBef>
              <a:spcAft>
                <a:spcPts val="0"/>
              </a:spcAft>
              <a:defRPr/>
            </a:pPr>
            <a:r>
              <a:rPr lang="en-GB" sz="1200" b="1" dirty="0">
                <a:latin typeface="Palatino Linotype" panose="02040502050505030304" pitchFamily="18" charset="0"/>
              </a:rPr>
              <a:t>SIF IV</a:t>
            </a:r>
          </a:p>
          <a:p>
            <a:pPr algn="ctr" fontAlgn="auto">
              <a:spcBef>
                <a:spcPts val="0"/>
              </a:spcBef>
              <a:spcAft>
                <a:spcPts val="0"/>
              </a:spcAft>
              <a:defRPr/>
            </a:pPr>
            <a:r>
              <a:rPr lang="en-GB" sz="1200" b="1" dirty="0" smtClean="0">
                <a:latin typeface="Palatino Linotype" panose="02040502050505030304" pitchFamily="18" charset="0"/>
              </a:rPr>
              <a:t>etc</a:t>
            </a:r>
            <a:r>
              <a:rPr lang="en-GB" sz="1200" b="1" dirty="0">
                <a:latin typeface="Palatino Linotype" panose="02040502050505030304" pitchFamily="18" charset="0"/>
              </a:rPr>
              <a:t>.</a:t>
            </a:r>
          </a:p>
        </p:txBody>
      </p:sp>
      <p:sp>
        <p:nvSpPr>
          <p:cNvPr id="46" name="TextBox 45"/>
          <p:cNvSpPr txBox="1"/>
          <p:nvPr/>
        </p:nvSpPr>
        <p:spPr>
          <a:xfrm>
            <a:off x="5313041" y="5383213"/>
            <a:ext cx="1224134"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600" b="1" dirty="0" smtClean="0">
                <a:latin typeface="Palatino Linotype" panose="02040502050505030304" pitchFamily="18" charset="0"/>
              </a:rPr>
              <a:t>INT’L</a:t>
            </a:r>
            <a:r>
              <a:rPr lang="ro-RO" sz="1600" b="1" dirty="0" smtClean="0">
                <a:latin typeface="Palatino Linotype" panose="02040502050505030304" pitchFamily="18" charset="0"/>
              </a:rPr>
              <a:t> VENTURE CAPITAL</a:t>
            </a:r>
            <a:endParaRPr lang="en-GB" sz="1400" b="1" dirty="0">
              <a:latin typeface="Palatino Linotype" panose="02040502050505030304" pitchFamily="18" charset="0"/>
            </a:endParaRPr>
          </a:p>
        </p:txBody>
      </p:sp>
      <p:sp>
        <p:nvSpPr>
          <p:cNvPr id="47" name="TextBox 46"/>
          <p:cNvSpPr txBox="1"/>
          <p:nvPr/>
        </p:nvSpPr>
        <p:spPr>
          <a:xfrm>
            <a:off x="6824663" y="4292600"/>
            <a:ext cx="1081087" cy="33855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GB" sz="1600" b="1" dirty="0" smtClean="0">
                <a:latin typeface="Palatino Linotype" panose="02040502050505030304" pitchFamily="18" charset="0"/>
              </a:rPr>
              <a:t>RO</a:t>
            </a:r>
            <a:endParaRPr lang="en-GB" sz="1600" b="1" dirty="0">
              <a:latin typeface="Palatino Linotype" panose="02040502050505030304" pitchFamily="18" charset="0"/>
            </a:endParaRPr>
          </a:p>
        </p:txBody>
      </p:sp>
      <p:sp>
        <p:nvSpPr>
          <p:cNvPr id="48" name="TextBox 47"/>
          <p:cNvSpPr txBox="1"/>
          <p:nvPr/>
        </p:nvSpPr>
        <p:spPr>
          <a:xfrm>
            <a:off x="8409384" y="4271485"/>
            <a:ext cx="1080000" cy="338554"/>
          </a:xfrm>
          <a:prstGeom prst="rect">
            <a:avLst/>
          </a:prstGeom>
        </p:spPr>
        <p:style>
          <a:lnRef idx="1">
            <a:schemeClr val="accent3"/>
          </a:lnRef>
          <a:fillRef idx="1003">
            <a:schemeClr val="lt2"/>
          </a:fillRef>
          <a:effectRef idx="1">
            <a:schemeClr val="accent3"/>
          </a:effectRef>
          <a:fontRef idx="minor">
            <a:schemeClr val="dk1"/>
          </a:fontRef>
        </p:style>
        <p:txBody>
          <a:bodyPr>
            <a:spAutoFit/>
          </a:bodyPr>
          <a:lstStyle/>
          <a:p>
            <a:pPr algn="ctr" fontAlgn="auto">
              <a:spcBef>
                <a:spcPts val="0"/>
              </a:spcBef>
              <a:spcAft>
                <a:spcPts val="0"/>
              </a:spcAft>
              <a:defRPr/>
            </a:pPr>
            <a:r>
              <a:rPr lang="en-GB" sz="1600" b="1" dirty="0" smtClean="0">
                <a:latin typeface="Palatino Linotype" panose="02040502050505030304" pitchFamily="18" charset="0"/>
              </a:rPr>
              <a:t>RO</a:t>
            </a:r>
            <a:endParaRPr lang="en-GB" sz="1600" b="1" dirty="0">
              <a:latin typeface="Palatino Linotype" panose="02040502050505030304" pitchFamily="18" charset="0"/>
            </a:endParaRPr>
          </a:p>
        </p:txBody>
      </p:sp>
      <p:sp>
        <p:nvSpPr>
          <p:cNvPr id="27695" name="TextBox 4"/>
          <p:cNvSpPr txBox="1">
            <a:spLocks noChangeArrowheads="1"/>
          </p:cNvSpPr>
          <p:nvPr/>
        </p:nvSpPr>
        <p:spPr bwMode="auto">
          <a:xfrm>
            <a:off x="8048625" y="3068638"/>
            <a:ext cx="217488" cy="585787"/>
          </a:xfrm>
          <a:prstGeom prst="rect">
            <a:avLst/>
          </a:prstGeom>
          <a:noFill/>
          <a:ln w="9525">
            <a:noFill/>
            <a:miter lim="800000"/>
            <a:headEnd/>
            <a:tailEnd/>
          </a:ln>
        </p:spPr>
        <p:txBody>
          <a:bodyPr>
            <a:spAutoFit/>
          </a:bodyPr>
          <a:lstStyle/>
          <a:p>
            <a:pPr algn="ctr"/>
            <a:r>
              <a:rPr lang="en-GB" altLang="en-US" sz="3200" b="1">
                <a:latin typeface="Palatino Linotype" pitchFamily="18" charset="0"/>
              </a:rPr>
              <a:t>+</a:t>
            </a:r>
          </a:p>
        </p:txBody>
      </p:sp>
      <p:sp>
        <p:nvSpPr>
          <p:cNvPr id="6" name="TextBox 5"/>
          <p:cNvSpPr txBox="1"/>
          <p:nvPr/>
        </p:nvSpPr>
        <p:spPr>
          <a:xfrm>
            <a:off x="6609184" y="5067761"/>
            <a:ext cx="3024336"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fontAlgn="auto">
              <a:spcBef>
                <a:spcPts val="0"/>
              </a:spcBef>
              <a:spcAft>
                <a:spcPts val="0"/>
              </a:spcAft>
              <a:defRPr/>
            </a:pPr>
            <a:r>
              <a:rPr lang="en-US" sz="1400" b="1" dirty="0" smtClean="0">
                <a:solidFill>
                  <a:srgbClr val="0000FF"/>
                </a:solidFill>
                <a:latin typeface="Palatino Linotype" panose="02040502050505030304" pitchFamily="18" charset="0"/>
              </a:rPr>
              <a:t>KET MAJOR ADVANTAGE FOR LARGE COMPANIES: </a:t>
            </a:r>
            <a:r>
              <a:rPr lang="en-US" sz="1400" b="1" dirty="0" smtClean="0">
                <a:latin typeface="Palatino Linotype" panose="02040502050505030304" pitchFamily="18" charset="0"/>
              </a:rPr>
              <a:t>Joint teams of engineers and scientists working together from the early stage of </a:t>
            </a:r>
            <a:r>
              <a:rPr lang="ro-RO" sz="1400" b="1" dirty="0" smtClean="0">
                <a:latin typeface="Palatino Linotype" panose="02040502050505030304" pitchFamily="18" charset="0"/>
              </a:rPr>
              <a:t>RDI</a:t>
            </a:r>
            <a:r>
              <a:rPr lang="en-US" sz="1400" b="1" dirty="0" smtClean="0">
                <a:latin typeface="Palatino Linotype" panose="02040502050505030304" pitchFamily="18" charset="0"/>
              </a:rPr>
              <a:t> activities.</a:t>
            </a:r>
            <a:endParaRPr lang="en-US" sz="1400" b="1" dirty="0">
              <a:latin typeface="Palatino Linotype" panose="02040502050505030304" pitchFamily="18" charset="0"/>
            </a:endParaRPr>
          </a:p>
        </p:txBody>
      </p:sp>
      <p:pic>
        <p:nvPicPr>
          <p:cNvPr id="38" name="Picture 3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383159"/>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b="1" dirty="0">
                <a:latin typeface="Palatino Linotype" panose="02040502050505030304" pitchFamily="18" charset="0"/>
              </a:rPr>
              <a:t>WHAT CAN </a:t>
            </a:r>
            <a:r>
              <a:rPr lang="en-GB" sz="2400" b="1" dirty="0" smtClean="0">
                <a:latin typeface="Palatino Linotype" panose="02040502050505030304" pitchFamily="18" charset="0"/>
              </a:rPr>
              <a:t>“</a:t>
            </a:r>
            <a:r>
              <a:rPr lang="en-GB" sz="2400" b="1" dirty="0">
                <a:latin typeface="Palatino Linotype" panose="02040502050505030304" pitchFamily="18" charset="0"/>
              </a:rPr>
              <a:t>CLARA</a:t>
            </a:r>
            <a:r>
              <a:rPr lang="en-GB" sz="2400" b="1" dirty="0" smtClean="0">
                <a:latin typeface="Palatino Linotype" panose="02040502050505030304" pitchFamily="18" charset="0"/>
              </a:rPr>
              <a:t>” OFFER TO ITS MEMBERS?</a:t>
            </a:r>
            <a:endParaRPr lang="en-GB" sz="2400" b="1" dirty="0">
              <a:latin typeface="Palatino Linotype" panose="02040502050505030304" pitchFamily="18" charset="0"/>
            </a:endParaRPr>
          </a:p>
        </p:txBody>
      </p:sp>
      <p:sp>
        <p:nvSpPr>
          <p:cNvPr id="3" name="TextBox 2"/>
          <p:cNvSpPr txBox="1"/>
          <p:nvPr/>
        </p:nvSpPr>
        <p:spPr>
          <a:xfrm>
            <a:off x="776536" y="2132856"/>
            <a:ext cx="6624736" cy="1938992"/>
          </a:xfrm>
          <a:prstGeom prst="rect">
            <a:avLst/>
          </a:prstGeom>
          <a:ln w="38100">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a:spAutoFit/>
          </a:bodyPr>
          <a:lstStyle/>
          <a:p>
            <a:pPr marL="457200" indent="-457200" fontAlgn="auto">
              <a:spcBef>
                <a:spcPts val="0"/>
              </a:spcBef>
              <a:spcAft>
                <a:spcPts val="0"/>
              </a:spcAft>
              <a:buFontTx/>
              <a:buAutoNum type="arabicPeriod"/>
              <a:defRPr/>
            </a:pPr>
            <a:r>
              <a:rPr lang="en-GB" sz="2400" b="1" dirty="0">
                <a:latin typeface="Palatino Linotype" panose="02040502050505030304" pitchFamily="18" charset="0"/>
              </a:rPr>
              <a:t>ELI-NP: THE </a:t>
            </a:r>
            <a:r>
              <a:rPr lang="en-US" sz="2400" b="1" dirty="0" smtClean="0">
                <a:latin typeface="Palatino Linotype" pitchFamily="18" charset="0"/>
              </a:rPr>
              <a:t>WORLD </a:t>
            </a:r>
            <a:r>
              <a:rPr lang="en-US" sz="2400" b="1" dirty="0">
                <a:latin typeface="Palatino Linotype" pitchFamily="18" charset="0"/>
              </a:rPr>
              <a:t>MOST POWERFUL LASER</a:t>
            </a:r>
            <a:r>
              <a:rPr lang="en-GB" sz="2400" b="1" dirty="0">
                <a:latin typeface="Palatino Linotype" panose="02040502050505030304" pitchFamily="18" charset="0"/>
              </a:rPr>
              <a:t>(20 PW) </a:t>
            </a:r>
          </a:p>
          <a:p>
            <a:pPr marL="342900" indent="-342900" algn="just" fontAlgn="auto">
              <a:spcBef>
                <a:spcPts val="0"/>
              </a:spcBef>
              <a:spcAft>
                <a:spcPts val="0"/>
              </a:spcAft>
              <a:buFont typeface="Wingdings" panose="05000000000000000000" pitchFamily="2" charset="2"/>
              <a:buChar char="v"/>
              <a:defRPr/>
            </a:pPr>
            <a:r>
              <a:rPr lang="en-GB" sz="2400" b="1" dirty="0" smtClean="0">
                <a:latin typeface="Palatino Linotype" panose="02040502050505030304" pitchFamily="18" charset="0"/>
              </a:rPr>
              <a:t>Owner: </a:t>
            </a:r>
            <a:r>
              <a:rPr lang="en-GB" sz="2400" b="1" dirty="0">
                <a:latin typeface="Palatino Linotype" panose="02040502050505030304" pitchFamily="18" charset="0"/>
              </a:rPr>
              <a:t>IFIN - HH (NIPNE - HH)</a:t>
            </a:r>
          </a:p>
          <a:p>
            <a:pPr marL="342900" indent="-342900" algn="just" fontAlgn="auto">
              <a:spcBef>
                <a:spcPts val="0"/>
              </a:spcBef>
              <a:spcAft>
                <a:spcPts val="0"/>
              </a:spcAft>
              <a:buFont typeface="Wingdings" panose="05000000000000000000" pitchFamily="2" charset="2"/>
              <a:buChar char="v"/>
              <a:defRPr/>
            </a:pPr>
            <a:r>
              <a:rPr lang="en-GB" sz="2400" b="1" dirty="0">
                <a:latin typeface="Palatino Linotype" panose="02040502050505030304" pitchFamily="18" charset="0"/>
              </a:rPr>
              <a:t>Operational in 2017</a:t>
            </a:r>
          </a:p>
          <a:p>
            <a:pPr marL="342900" indent="-342900" algn="just" fontAlgn="auto">
              <a:spcBef>
                <a:spcPts val="0"/>
              </a:spcBef>
              <a:spcAft>
                <a:spcPts val="0"/>
              </a:spcAft>
              <a:buFont typeface="Wingdings" panose="05000000000000000000" pitchFamily="2" charset="2"/>
              <a:buChar char="v"/>
              <a:defRPr/>
            </a:pPr>
            <a:r>
              <a:rPr lang="en-GB" sz="2400" b="1" dirty="0">
                <a:latin typeface="Palatino Linotype" panose="02040502050505030304" pitchFamily="18" charset="0"/>
              </a:rPr>
              <a:t>Investment: </a:t>
            </a:r>
            <a:r>
              <a:rPr lang="en-GB" sz="2400" b="1" dirty="0" smtClean="0">
                <a:latin typeface="Palatino Linotype" panose="02040502050505030304" pitchFamily="18" charset="0"/>
              </a:rPr>
              <a:t>386M </a:t>
            </a:r>
            <a:r>
              <a:rPr lang="en-GB" sz="2400" b="1" dirty="0">
                <a:latin typeface="Palatino Linotype" panose="02040502050505030304" pitchFamily="18" charset="0"/>
              </a:rPr>
              <a:t>Euro (EU </a:t>
            </a:r>
            <a:r>
              <a:rPr lang="en-GB" sz="2400" b="1" dirty="0" smtClean="0">
                <a:latin typeface="Palatino Linotype" panose="02040502050505030304" pitchFamily="18" charset="0"/>
              </a:rPr>
              <a:t>funds &amp; </a:t>
            </a:r>
            <a:r>
              <a:rPr lang="en-GB" sz="2400" b="1" dirty="0">
                <a:latin typeface="Palatino Linotype" panose="02040502050505030304" pitchFamily="18" charset="0"/>
              </a:rPr>
              <a:t>RO)</a:t>
            </a:r>
          </a:p>
        </p:txBody>
      </p:sp>
      <p:pic>
        <p:nvPicPr>
          <p:cNvPr id="31751" name="Picture 3"/>
          <p:cNvPicPr>
            <a:picLocks noChangeAspect="1"/>
          </p:cNvPicPr>
          <p:nvPr/>
        </p:nvPicPr>
        <p:blipFill>
          <a:blip r:embed="rId2" cstate="print"/>
          <a:srcRect/>
          <a:stretch>
            <a:fillRect/>
          </a:stretch>
        </p:blipFill>
        <p:spPr bwMode="auto">
          <a:xfrm>
            <a:off x="7745413" y="2122488"/>
            <a:ext cx="1600075" cy="1949450"/>
          </a:xfrm>
          <a:prstGeom prst="rect">
            <a:avLst/>
          </a:prstGeom>
          <a:noFill/>
          <a:ln w="9525">
            <a:noFill/>
            <a:miter lim="800000"/>
            <a:headEnd/>
            <a:tailEnd/>
          </a:ln>
        </p:spPr>
      </p:pic>
      <p:sp>
        <p:nvSpPr>
          <p:cNvPr id="5" name="TextBox 4"/>
          <p:cNvSpPr txBox="1"/>
          <p:nvPr/>
        </p:nvSpPr>
        <p:spPr>
          <a:xfrm>
            <a:off x="2576736" y="4437112"/>
            <a:ext cx="6768752" cy="1938992"/>
          </a:xfrm>
          <a:prstGeom prst="rect">
            <a:avLst/>
          </a:prstGeom>
          <a:ln w="38100">
            <a:solidFill>
              <a:srgbClr val="00B0F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en-GB" sz="2400" b="1" dirty="0">
                <a:latin typeface="Palatino Linotype" panose="02040502050505030304" pitchFamily="18" charset="0"/>
              </a:rPr>
              <a:t>2. CETAL: </a:t>
            </a:r>
            <a:r>
              <a:rPr lang="en-US" sz="2400" b="1" dirty="0" smtClean="0">
                <a:latin typeface="Palatino Linotype" panose="02040502050505030304" pitchFamily="18" charset="0"/>
              </a:rPr>
              <a:t>ACTUALLY THE SECOND MOST POWERFUL LASER IN THE WORLD </a:t>
            </a:r>
            <a:r>
              <a:rPr lang="en-GB" sz="2400" b="1" dirty="0" smtClean="0">
                <a:latin typeface="Palatino Linotype" panose="02040502050505030304" pitchFamily="18" charset="0"/>
              </a:rPr>
              <a:t>(1 </a:t>
            </a:r>
            <a:r>
              <a:rPr lang="en-GB" sz="2400" b="1" dirty="0">
                <a:latin typeface="Palatino Linotype" panose="02040502050505030304" pitchFamily="18" charset="0"/>
              </a:rPr>
              <a:t>PW)</a:t>
            </a:r>
          </a:p>
          <a:p>
            <a:pPr marL="342900" indent="-342900" fontAlgn="auto">
              <a:spcBef>
                <a:spcPts val="0"/>
              </a:spcBef>
              <a:spcAft>
                <a:spcPts val="0"/>
              </a:spcAft>
              <a:buFont typeface="Wingdings" panose="05000000000000000000" pitchFamily="2" charset="2"/>
              <a:buChar char="v"/>
              <a:defRPr/>
            </a:pPr>
            <a:r>
              <a:rPr lang="en-GB" sz="2400" b="1" dirty="0" smtClean="0">
                <a:latin typeface="Palatino Linotype" panose="02040502050505030304" pitchFamily="18" charset="0"/>
              </a:rPr>
              <a:t>Property  of INFLPR</a:t>
            </a:r>
            <a:endParaRPr lang="en-GB" sz="2400" b="1" dirty="0">
              <a:latin typeface="Palatino Linotype" panose="02040502050505030304" pitchFamily="18" charset="0"/>
            </a:endParaRPr>
          </a:p>
          <a:p>
            <a:pPr marL="342900" indent="-342900" fontAlgn="auto">
              <a:spcBef>
                <a:spcPts val="0"/>
              </a:spcBef>
              <a:spcAft>
                <a:spcPts val="0"/>
              </a:spcAft>
              <a:buFont typeface="Wingdings" panose="05000000000000000000" pitchFamily="2" charset="2"/>
              <a:buChar char="v"/>
              <a:defRPr/>
            </a:pPr>
            <a:r>
              <a:rPr lang="en-GB" sz="2400" b="1" dirty="0">
                <a:latin typeface="Palatino Linotype" panose="02040502050505030304" pitchFamily="18" charset="0"/>
              </a:rPr>
              <a:t>Operational: </a:t>
            </a:r>
            <a:r>
              <a:rPr lang="en-GB" sz="2400" b="1" dirty="0" smtClean="0">
                <a:latin typeface="Palatino Linotype" panose="02040502050505030304" pitchFamily="18" charset="0"/>
              </a:rPr>
              <a:t>June </a:t>
            </a:r>
            <a:r>
              <a:rPr lang="en-GB" sz="2400" b="1" dirty="0">
                <a:latin typeface="Palatino Linotype" panose="02040502050505030304" pitchFamily="18" charset="0"/>
              </a:rPr>
              <a:t>2014</a:t>
            </a:r>
          </a:p>
          <a:p>
            <a:pPr marL="342900" indent="-342900" fontAlgn="auto">
              <a:spcBef>
                <a:spcPts val="0"/>
              </a:spcBef>
              <a:spcAft>
                <a:spcPts val="0"/>
              </a:spcAft>
              <a:buFont typeface="Wingdings" panose="05000000000000000000" pitchFamily="2" charset="2"/>
              <a:buChar char="v"/>
              <a:defRPr/>
            </a:pPr>
            <a:r>
              <a:rPr lang="en-GB" sz="2400" b="1" dirty="0">
                <a:latin typeface="Palatino Linotype" panose="02040502050505030304" pitchFamily="18" charset="0"/>
              </a:rPr>
              <a:t>Investment</a:t>
            </a:r>
            <a:r>
              <a:rPr lang="en-GB" sz="2400" b="1" dirty="0" smtClean="0">
                <a:latin typeface="Palatino Linotype" panose="02040502050505030304" pitchFamily="18" charset="0"/>
              </a:rPr>
              <a:t>: 58M </a:t>
            </a:r>
            <a:r>
              <a:rPr lang="en-GB" sz="2400" b="1" dirty="0">
                <a:latin typeface="Palatino Linotype" panose="02040502050505030304" pitchFamily="18" charset="0"/>
              </a:rPr>
              <a:t>Euro (</a:t>
            </a:r>
            <a:r>
              <a:rPr lang="en-GB" sz="2400" b="1" dirty="0" smtClean="0">
                <a:latin typeface="Palatino Linotype" panose="02040502050505030304" pitchFamily="18" charset="0"/>
              </a:rPr>
              <a:t>exclusive </a:t>
            </a:r>
            <a:r>
              <a:rPr lang="en-GB" sz="2400" b="1" dirty="0">
                <a:latin typeface="Palatino Linotype" panose="02040502050505030304" pitchFamily="18" charset="0"/>
              </a:rPr>
              <a:t>RO </a:t>
            </a:r>
            <a:r>
              <a:rPr lang="en-GB" sz="2400" b="1" dirty="0" smtClean="0">
                <a:latin typeface="Palatino Linotype" panose="02040502050505030304" pitchFamily="18" charset="0"/>
              </a:rPr>
              <a:t>funds</a:t>
            </a:r>
            <a:r>
              <a:rPr lang="en-GB" sz="2400" b="1" dirty="0">
                <a:latin typeface="Palatino Linotype" panose="02040502050505030304" pitchFamily="18" charset="0"/>
              </a:rPr>
              <a:t>)</a:t>
            </a:r>
          </a:p>
        </p:txBody>
      </p:sp>
      <p:pic>
        <p:nvPicPr>
          <p:cNvPr id="31755" name="Picture 5"/>
          <p:cNvPicPr>
            <a:picLocks noChangeAspect="1"/>
          </p:cNvPicPr>
          <p:nvPr/>
        </p:nvPicPr>
        <p:blipFill>
          <a:blip r:embed="rId3" cstate="print"/>
          <a:srcRect/>
          <a:stretch>
            <a:fillRect/>
          </a:stretch>
        </p:blipFill>
        <p:spPr bwMode="auto">
          <a:xfrm>
            <a:off x="776288" y="4437063"/>
            <a:ext cx="1512887" cy="199072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04528" y="1294889"/>
            <a:ext cx="8640960" cy="2062103"/>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800" dirty="0">
                <a:ln w="18415" cmpd="sng">
                  <a:solidFill>
                    <a:schemeClr val="tx1"/>
                  </a:solidFill>
                  <a:prstDash val="solid"/>
                </a:ln>
                <a:solidFill>
                  <a:schemeClr val="tx1"/>
                </a:solidFill>
                <a:effectLst>
                  <a:outerShdw blurRad="63500" dir="3600000" algn="tl" rotWithShape="0">
                    <a:srgbClr val="000000">
                      <a:alpha val="70000"/>
                    </a:srgbClr>
                  </a:outerShdw>
                </a:effectLst>
                <a:latin typeface="Palatino Linotype" panose="02040502050505030304" pitchFamily="18" charset="0"/>
              </a:rPr>
              <a:t>CLARA </a:t>
            </a: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 THE EU </a:t>
            </a:r>
            <a:r>
              <a:rPr lang="en-GB" sz="2800" b="1" u="sng"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Palatino Linotype" panose="02040502050505030304" pitchFamily="18" charset="0"/>
              </a:rPr>
              <a:t>C</a:t>
            </a: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ENTER OF EXCELLENCE  IN </a:t>
            </a:r>
            <a:r>
              <a:rPr lang="en-GB" sz="2800" b="1" u="sng"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Palatino Linotype" panose="02040502050505030304" pitchFamily="18" charset="0"/>
              </a:rPr>
              <a:t>LA</a:t>
            </a: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SERS AND </a:t>
            </a:r>
            <a:r>
              <a:rPr lang="en-GB" sz="28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Palatino Linotype" panose="02040502050505030304" pitchFamily="18" charset="0"/>
              </a:rPr>
              <a:t>RA</a:t>
            </a:r>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DIATIONS - </a:t>
            </a:r>
          </a:p>
          <a:p>
            <a:pPr algn="ctr" fontAlgn="auto">
              <a:spcBef>
                <a:spcPts val="0"/>
              </a:spcBef>
              <a:spcAft>
                <a:spcPts val="0"/>
              </a:spcAft>
              <a:defRPr/>
            </a:pP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FUNDAMENTAL &amp; APPLIED RESEARCH, INNOVATION</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APPLICATIONS, TECHNOLOGY TRANSFER TO COMPETITIVE MANUFACTURING &amp; MARKETING </a:t>
            </a:r>
            <a:endPar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endParaRPr>
          </a:p>
        </p:txBody>
      </p:sp>
      <p:sp>
        <p:nvSpPr>
          <p:cNvPr id="3" name="TextBox 2"/>
          <p:cNvSpPr txBox="1"/>
          <p:nvPr/>
        </p:nvSpPr>
        <p:spPr>
          <a:xfrm>
            <a:off x="716760" y="3645024"/>
            <a:ext cx="8628727"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GB" sz="2000" b="1" dirty="0">
                <a:latin typeface="Palatino Linotype" panose="02040502050505030304" pitchFamily="18" charset="0"/>
              </a:rPr>
              <a:t>“KEY ENABLING TECHNOLOGIES - KET” CLUSTER,</a:t>
            </a:r>
          </a:p>
          <a:p>
            <a:pPr algn="ctr" fontAlgn="auto">
              <a:spcBef>
                <a:spcPts val="0"/>
              </a:spcBef>
              <a:spcAft>
                <a:spcPts val="0"/>
              </a:spcAft>
              <a:defRPr/>
            </a:pPr>
            <a:r>
              <a:rPr lang="en-GB" sz="2000" b="1" dirty="0" smtClean="0">
                <a:latin typeface="Palatino Linotype" panose="02040502050505030304" pitchFamily="18" charset="0"/>
              </a:rPr>
              <a:t>“</a:t>
            </a:r>
            <a:r>
              <a:rPr lang="en-GB" sz="2000" b="1" dirty="0">
                <a:latin typeface="Palatino Linotype" panose="02040502050505030304" pitchFamily="18" charset="0"/>
              </a:rPr>
              <a:t>MULTI - SMART SPECIALISATION” </a:t>
            </a:r>
            <a:r>
              <a:rPr lang="en-GB" sz="2000" b="1" dirty="0" smtClean="0">
                <a:latin typeface="Palatino Linotype" panose="02040502050505030304" pitchFamily="18" charset="0"/>
              </a:rPr>
              <a:t>PROFILE </a:t>
            </a:r>
          </a:p>
          <a:p>
            <a:pPr algn="ctr" fontAlgn="auto">
              <a:spcBef>
                <a:spcPts val="0"/>
              </a:spcBef>
              <a:spcAft>
                <a:spcPts val="0"/>
              </a:spcAft>
              <a:defRPr/>
            </a:pPr>
            <a:r>
              <a:rPr lang="en-US" sz="2000" b="1" dirty="0" smtClean="0">
                <a:latin typeface="Palatino Linotype" panose="02040502050505030304" pitchFamily="18" charset="0"/>
              </a:rPr>
              <a:t>ROMANIA HAVE THE INCONTESTABLE RIGHT TO OBTAIN, TO BE NOMINATE &amp; TO IMPLEMENT THIS PROJECT - DUE TO ITS:</a:t>
            </a:r>
          </a:p>
          <a:p>
            <a:pPr marL="342900" indent="-342900" algn="just" fontAlgn="auto">
              <a:spcBef>
                <a:spcPts val="0"/>
              </a:spcBef>
              <a:spcAft>
                <a:spcPts val="0"/>
              </a:spcAft>
              <a:buFont typeface="Wingdings" panose="05000000000000000000" pitchFamily="2" charset="2"/>
              <a:buChar char="v"/>
              <a:defRPr/>
            </a:pPr>
            <a:r>
              <a:rPr lang="en-US" sz="2000" b="1" dirty="0" smtClean="0">
                <a:latin typeface="Palatino Linotype" panose="02040502050505030304" pitchFamily="18" charset="0"/>
              </a:rPr>
              <a:t>SCIENTIFIC CAPABILITIES BASED ON PROFESSIONAL AND HUMAN VALUES OF MAGURELE NIRD’s RESEARCHERS ; </a:t>
            </a:r>
          </a:p>
          <a:p>
            <a:pPr marL="342900" indent="-342900" algn="just" fontAlgn="auto">
              <a:spcBef>
                <a:spcPts val="0"/>
              </a:spcBef>
              <a:spcAft>
                <a:spcPts val="0"/>
              </a:spcAft>
              <a:buFont typeface="Wingdings" panose="05000000000000000000" pitchFamily="2" charset="2"/>
              <a:buChar char="v"/>
              <a:defRPr/>
            </a:pPr>
            <a:r>
              <a:rPr lang="en-US" sz="2000" b="1" dirty="0" smtClean="0">
                <a:latin typeface="Palatino Linotype" panose="02040502050505030304" pitchFamily="18" charset="0"/>
              </a:rPr>
              <a:t>LEVEL OF TECHNOLOGICAL INVESTMENTS ON MAGURELE PLATFORM - PRIMARILY  ELI-NP </a:t>
            </a:r>
            <a:r>
              <a:rPr lang="en-US" sz="2000" b="1" dirty="0">
                <a:latin typeface="Palatino Linotype" panose="02040502050505030304" pitchFamily="18" charset="0"/>
              </a:rPr>
              <a:t>AND </a:t>
            </a:r>
            <a:r>
              <a:rPr lang="en-US" sz="2000" b="1" dirty="0" smtClean="0">
                <a:latin typeface="Palatino Linotype" panose="02040502050505030304" pitchFamily="18" charset="0"/>
              </a:rPr>
              <a:t>CETAL</a:t>
            </a:r>
            <a:endParaRPr lang="en-GB" sz="2000" b="1" dirty="0">
              <a:latin typeface="Palatino Linotype" panose="02040502050505030304" pitchFamily="18"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234668"/>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16496" y="1268760"/>
            <a:ext cx="9073008" cy="76944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200" b="1" dirty="0" smtClean="0">
                <a:latin typeface="Palatino Linotype" panose="02040502050505030304" pitchFamily="18" charset="0"/>
              </a:rPr>
              <a:t>ELI-NP - THE MOST POWERFUL LASER IN THE WORLD: 20 PW</a:t>
            </a:r>
          </a:p>
          <a:p>
            <a:pPr algn="ctr" fontAlgn="auto">
              <a:spcBef>
                <a:spcPts val="0"/>
              </a:spcBef>
              <a:spcAft>
                <a:spcPts val="0"/>
              </a:spcAft>
              <a:defRPr/>
            </a:pPr>
            <a:r>
              <a:rPr lang="en-GB" sz="2200" b="1" dirty="0">
                <a:latin typeface="Palatino Linotype" panose="02040502050505030304" pitchFamily="18" charset="0"/>
              </a:rPr>
              <a:t>EXTREME LIGHT INFRASTRUCTURE - NUCLEAR </a:t>
            </a:r>
            <a:r>
              <a:rPr lang="en-GB" sz="2200" b="1" dirty="0" smtClean="0">
                <a:latin typeface="Palatino Linotype" panose="02040502050505030304" pitchFamily="18" charset="0"/>
              </a:rPr>
              <a:t>PHYSICS</a:t>
            </a:r>
            <a:endParaRPr lang="en-GB" sz="2200" b="1" dirty="0">
              <a:latin typeface="Palatino Linotype" panose="02040502050505030304" pitchFamily="18" charset="0"/>
            </a:endParaRPr>
          </a:p>
        </p:txBody>
      </p:sp>
      <p:pic>
        <p:nvPicPr>
          <p:cNvPr id="32772" name="Picture 2"/>
          <p:cNvPicPr>
            <a:picLocks noChangeAspect="1"/>
          </p:cNvPicPr>
          <p:nvPr/>
        </p:nvPicPr>
        <p:blipFill>
          <a:blip r:embed="rId2" cstate="print"/>
          <a:srcRect/>
          <a:stretch>
            <a:fillRect/>
          </a:stretch>
        </p:blipFill>
        <p:spPr bwMode="auto">
          <a:xfrm>
            <a:off x="3657600" y="3401665"/>
            <a:ext cx="2451100" cy="2187575"/>
          </a:xfrm>
          <a:prstGeom prst="rect">
            <a:avLst/>
          </a:prstGeom>
          <a:noFill/>
          <a:ln w="9525">
            <a:noFill/>
            <a:miter lim="800000"/>
            <a:headEnd/>
            <a:tailEnd/>
          </a:ln>
        </p:spPr>
      </p:pic>
      <p:pic>
        <p:nvPicPr>
          <p:cNvPr id="32773" name="Picture 3"/>
          <p:cNvPicPr>
            <a:picLocks noChangeAspect="1"/>
          </p:cNvPicPr>
          <p:nvPr/>
        </p:nvPicPr>
        <p:blipFill>
          <a:blip r:embed="rId3" cstate="print"/>
          <a:srcRect/>
          <a:stretch>
            <a:fillRect/>
          </a:stretch>
        </p:blipFill>
        <p:spPr bwMode="auto">
          <a:xfrm>
            <a:off x="777875" y="2366069"/>
            <a:ext cx="1827213" cy="1350963"/>
          </a:xfrm>
          <a:prstGeom prst="rect">
            <a:avLst/>
          </a:prstGeom>
          <a:noFill/>
          <a:ln w="9525">
            <a:noFill/>
            <a:miter lim="800000"/>
            <a:headEnd/>
            <a:tailEnd/>
          </a:ln>
        </p:spPr>
      </p:pic>
      <p:pic>
        <p:nvPicPr>
          <p:cNvPr id="32774" name="Picture 4"/>
          <p:cNvPicPr>
            <a:picLocks noChangeAspect="1"/>
          </p:cNvPicPr>
          <p:nvPr/>
        </p:nvPicPr>
        <p:blipFill>
          <a:blip r:embed="rId4" cstate="print"/>
          <a:srcRect/>
          <a:stretch>
            <a:fillRect/>
          </a:stretch>
        </p:blipFill>
        <p:spPr bwMode="auto">
          <a:xfrm>
            <a:off x="2936875" y="2384301"/>
            <a:ext cx="3827463" cy="828675"/>
          </a:xfrm>
          <a:prstGeom prst="rect">
            <a:avLst/>
          </a:prstGeom>
          <a:noFill/>
          <a:ln w="9525">
            <a:noFill/>
            <a:miter lim="800000"/>
            <a:headEnd/>
            <a:tailEnd/>
          </a:ln>
        </p:spPr>
      </p:pic>
      <p:pic>
        <p:nvPicPr>
          <p:cNvPr id="32775" name="Picture 5"/>
          <p:cNvPicPr>
            <a:picLocks noChangeAspect="1"/>
          </p:cNvPicPr>
          <p:nvPr/>
        </p:nvPicPr>
        <p:blipFill>
          <a:blip r:embed="rId5" cstate="print"/>
          <a:srcRect/>
          <a:stretch>
            <a:fillRect/>
          </a:stretch>
        </p:blipFill>
        <p:spPr bwMode="auto">
          <a:xfrm>
            <a:off x="7275513" y="2359719"/>
            <a:ext cx="1925637" cy="1357313"/>
          </a:xfrm>
          <a:prstGeom prst="rect">
            <a:avLst/>
          </a:prstGeom>
          <a:noFill/>
          <a:ln w="9525">
            <a:noFill/>
            <a:miter lim="800000"/>
            <a:headEnd/>
            <a:tailEnd/>
          </a:ln>
        </p:spPr>
      </p:pic>
      <p:pic>
        <p:nvPicPr>
          <p:cNvPr id="32776" name="Picture 6"/>
          <p:cNvPicPr>
            <a:picLocks noChangeAspect="1"/>
          </p:cNvPicPr>
          <p:nvPr/>
        </p:nvPicPr>
        <p:blipFill>
          <a:blip r:embed="rId6" cstate="print"/>
          <a:srcRect/>
          <a:stretch>
            <a:fillRect/>
          </a:stretch>
        </p:blipFill>
        <p:spPr bwMode="auto">
          <a:xfrm>
            <a:off x="7275513" y="3931518"/>
            <a:ext cx="1925637" cy="1009650"/>
          </a:xfrm>
          <a:prstGeom prst="rect">
            <a:avLst/>
          </a:prstGeom>
          <a:noFill/>
          <a:ln w="9525">
            <a:noFill/>
            <a:miter lim="800000"/>
            <a:headEnd/>
            <a:tailEnd/>
          </a:ln>
        </p:spPr>
      </p:pic>
      <p:pic>
        <p:nvPicPr>
          <p:cNvPr id="32778" name="Picture 8"/>
          <p:cNvPicPr>
            <a:picLocks noChangeAspect="1"/>
          </p:cNvPicPr>
          <p:nvPr/>
        </p:nvPicPr>
        <p:blipFill>
          <a:blip r:embed="rId7" cstate="print"/>
          <a:srcRect/>
          <a:stretch>
            <a:fillRect/>
          </a:stretch>
        </p:blipFill>
        <p:spPr bwMode="auto">
          <a:xfrm>
            <a:off x="3625850" y="5763344"/>
            <a:ext cx="2447925" cy="762000"/>
          </a:xfrm>
          <a:prstGeom prst="rect">
            <a:avLst/>
          </a:prstGeom>
          <a:noFill/>
          <a:ln w="9525">
            <a:noFill/>
            <a:miter lim="800000"/>
            <a:headEnd/>
            <a:tailEnd/>
          </a:ln>
        </p:spPr>
      </p:pic>
      <p:pic>
        <p:nvPicPr>
          <p:cNvPr id="32779" name="Picture 9"/>
          <p:cNvPicPr>
            <a:picLocks noChangeAspect="1"/>
          </p:cNvPicPr>
          <p:nvPr/>
        </p:nvPicPr>
        <p:blipFill>
          <a:blip r:embed="rId8" cstate="print"/>
          <a:srcRect/>
          <a:stretch>
            <a:fillRect/>
          </a:stretch>
        </p:blipFill>
        <p:spPr bwMode="auto">
          <a:xfrm>
            <a:off x="6764338" y="5114057"/>
            <a:ext cx="2436812" cy="1411287"/>
          </a:xfrm>
          <a:prstGeom prst="rect">
            <a:avLst/>
          </a:prstGeom>
          <a:noFill/>
          <a:ln w="9525">
            <a:noFill/>
            <a:miter lim="800000"/>
            <a:headEnd/>
            <a:tailEnd/>
          </a:ln>
        </p:spPr>
      </p:pic>
      <p:pic>
        <p:nvPicPr>
          <p:cNvPr id="32780" name="Picture 11"/>
          <p:cNvPicPr>
            <a:picLocks noChangeAspect="1"/>
          </p:cNvPicPr>
          <p:nvPr/>
        </p:nvPicPr>
        <p:blipFill>
          <a:blip r:embed="rId9" cstate="print"/>
          <a:srcRect/>
          <a:stretch>
            <a:fillRect/>
          </a:stretch>
        </p:blipFill>
        <p:spPr bwMode="auto">
          <a:xfrm>
            <a:off x="782638" y="5114057"/>
            <a:ext cx="2154237" cy="1411287"/>
          </a:xfrm>
          <a:prstGeom prst="rect">
            <a:avLst/>
          </a:prstGeom>
          <a:noFill/>
          <a:ln w="9525">
            <a:noFill/>
            <a:miter lim="800000"/>
            <a:headEnd/>
            <a:tailEnd/>
          </a:ln>
        </p:spPr>
      </p:pic>
      <p:pic>
        <p:nvPicPr>
          <p:cNvPr id="5" name="Picture 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76536" y="3931518"/>
            <a:ext cx="1925637" cy="1009650"/>
          </a:xfrm>
          <a:prstGeom prst="rect">
            <a:avLst/>
          </a:prstGeom>
        </p:spPr>
      </p:pic>
      <p:pic>
        <p:nvPicPr>
          <p:cNvPr id="12" name="Picture 1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269921"/>
            <a:ext cx="8568952" cy="43088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200" b="1" dirty="0" smtClean="0">
                <a:latin typeface="Palatino Linotype" panose="02040502050505030304" pitchFamily="18" charset="0"/>
              </a:rPr>
              <a:t>THE 20 PW ELI-NP LASER</a:t>
            </a:r>
            <a:endParaRPr lang="en-GB" sz="2200" b="1" dirty="0">
              <a:latin typeface="Palatino Linotype" panose="02040502050505030304" pitchFamily="18" charset="0"/>
            </a:endParaRPr>
          </a:p>
        </p:txBody>
      </p:sp>
      <p:sp>
        <p:nvSpPr>
          <p:cNvPr id="3" name="TextBox 2"/>
          <p:cNvSpPr txBox="1"/>
          <p:nvPr/>
        </p:nvSpPr>
        <p:spPr>
          <a:xfrm>
            <a:off x="776288" y="1989138"/>
            <a:ext cx="8569200" cy="4493538"/>
          </a:xfrm>
          <a:prstGeom prst="rect">
            <a:avLst/>
          </a:prstGeom>
          <a:solidFill>
            <a:schemeClr val="accent6">
              <a:lumMod val="20000"/>
              <a:lumOff val="80000"/>
            </a:schemeClr>
          </a:solidFill>
          <a:ln w="38100">
            <a:solidFill>
              <a:schemeClr val="accent6">
                <a:lumMod val="75000"/>
              </a:schemeClr>
            </a:solidFill>
          </a:ln>
        </p:spPr>
        <p:txBody>
          <a:bodyPr wrap="square">
            <a:spAutoFit/>
          </a:bodyPr>
          <a:lstStyle/>
          <a:p>
            <a:pPr fontAlgn="auto">
              <a:spcBef>
                <a:spcPts val="0"/>
              </a:spcBef>
              <a:spcAft>
                <a:spcPts val="0"/>
              </a:spcAft>
              <a:defRPr/>
            </a:pPr>
            <a:r>
              <a:rPr lang="vi-VN" sz="2200" dirty="0">
                <a:latin typeface="Palatino Linotype" panose="02040502050505030304" pitchFamily="18" charset="0"/>
                <a:cs typeface="+mn-cs"/>
                <a:hlinkClick r:id="rId2"/>
              </a:rPr>
              <a:t>www.eli-np.ro</a:t>
            </a:r>
            <a:r>
              <a:rPr lang="en-GB" sz="2200" dirty="0">
                <a:latin typeface="Palatino Linotype" panose="02040502050505030304" pitchFamily="18" charset="0"/>
                <a:cs typeface="+mn-cs"/>
              </a:rPr>
              <a:t> </a:t>
            </a:r>
            <a:r>
              <a:rPr lang="vi-VN" sz="2200" dirty="0">
                <a:latin typeface="Palatino Linotype" panose="02040502050505030304" pitchFamily="18" charset="0"/>
                <a:cs typeface="+mn-cs"/>
              </a:rPr>
              <a:t> </a:t>
            </a:r>
            <a:r>
              <a:rPr lang="vi-VN" sz="2200" dirty="0">
                <a:latin typeface="Palatino Linotype" panose="02040502050505030304" pitchFamily="18" charset="0"/>
                <a:cs typeface="+mn-cs"/>
                <a:hlinkClick r:id="rId3"/>
              </a:rPr>
              <a:t>www.eli-dc.eu</a:t>
            </a:r>
            <a:r>
              <a:rPr lang="en-GB" sz="2200" dirty="0">
                <a:latin typeface="Palatino Linotype" panose="02040502050505030304" pitchFamily="18" charset="0"/>
                <a:cs typeface="+mn-cs"/>
              </a:rPr>
              <a:t> </a:t>
            </a:r>
            <a:r>
              <a:rPr lang="vi-VN" sz="2200" dirty="0">
                <a:latin typeface="Palatino Linotype" panose="02040502050505030304" pitchFamily="18" charset="0"/>
                <a:cs typeface="+mn-cs"/>
              </a:rPr>
              <a:t>  </a:t>
            </a:r>
          </a:p>
          <a:p>
            <a:pPr marL="342900" indent="-342900" algn="just" fontAlgn="auto">
              <a:spcBef>
                <a:spcPts val="0"/>
              </a:spcBef>
              <a:spcAft>
                <a:spcPts val="0"/>
              </a:spcAft>
              <a:buFont typeface="Wingdings" panose="05000000000000000000" pitchFamily="2" charset="2"/>
              <a:buChar char="v"/>
              <a:defRPr/>
            </a:pPr>
            <a:r>
              <a:rPr lang="en-US" sz="2200" b="1" dirty="0">
                <a:latin typeface="Palatino Linotype" panose="02040502050505030304" pitchFamily="18" charset="0"/>
                <a:cs typeface="+mn-cs"/>
              </a:rPr>
              <a:t>Construction ELI-NP at </a:t>
            </a:r>
            <a:r>
              <a:rPr lang="en-US" sz="2200" b="1" dirty="0" err="1">
                <a:latin typeface="Palatino Linotype" panose="02040502050505030304" pitchFamily="18" charset="0"/>
                <a:cs typeface="+mn-cs"/>
              </a:rPr>
              <a:t>Magurele</a:t>
            </a:r>
            <a:r>
              <a:rPr lang="en-US" sz="2200" b="1" dirty="0">
                <a:latin typeface="Palatino Linotype" panose="02040502050505030304" pitchFamily="18" charset="0"/>
                <a:cs typeface="+mn-cs"/>
              </a:rPr>
              <a:t>: area of ​​over 68,000 </a:t>
            </a:r>
            <a:r>
              <a:rPr lang="en-US" sz="2200" b="1" dirty="0" err="1" smtClean="0">
                <a:latin typeface="Palatino Linotype" panose="02040502050505030304" pitchFamily="18" charset="0"/>
                <a:cs typeface="+mn-cs"/>
              </a:rPr>
              <a:t>sq.m</a:t>
            </a:r>
            <a:r>
              <a:rPr lang="en-US" sz="2200" b="1" dirty="0" smtClean="0">
                <a:latin typeface="Palatino Linotype" panose="02040502050505030304" pitchFamily="18" charset="0"/>
                <a:cs typeface="+mn-cs"/>
              </a:rPr>
              <a:t>. - basement</a:t>
            </a:r>
            <a:r>
              <a:rPr lang="en-US" sz="2200" b="1" dirty="0">
                <a:latin typeface="Palatino Linotype" panose="02040502050505030304" pitchFamily="18" charset="0"/>
                <a:cs typeface="+mn-cs"/>
              </a:rPr>
              <a:t>, ground and five floors. </a:t>
            </a:r>
          </a:p>
          <a:p>
            <a:pPr marL="342900" indent="-342900" algn="just" fontAlgn="auto">
              <a:spcBef>
                <a:spcPts val="0"/>
              </a:spcBef>
              <a:spcAft>
                <a:spcPts val="0"/>
              </a:spcAft>
              <a:buFont typeface="Wingdings" panose="05000000000000000000" pitchFamily="2" charset="2"/>
              <a:buChar char="v"/>
              <a:defRPr/>
            </a:pPr>
            <a:r>
              <a:rPr lang="en-US" sz="2200" b="1" dirty="0">
                <a:latin typeface="Palatino Linotype" panose="02040502050505030304" pitchFamily="18" charset="0"/>
                <a:cs typeface="+mn-cs"/>
              </a:rPr>
              <a:t>Timeframe for investment: 55 months. </a:t>
            </a:r>
          </a:p>
          <a:p>
            <a:pPr marL="342900" indent="-342900" algn="just" fontAlgn="auto">
              <a:spcBef>
                <a:spcPts val="0"/>
              </a:spcBef>
              <a:spcAft>
                <a:spcPts val="0"/>
              </a:spcAft>
              <a:buFont typeface="Wingdings" panose="05000000000000000000" pitchFamily="2" charset="2"/>
              <a:buChar char="v"/>
              <a:defRPr/>
            </a:pPr>
            <a:r>
              <a:rPr lang="en-US" sz="2200" b="1" dirty="0">
                <a:latin typeface="Palatino Linotype" panose="02040502050505030304" pitchFamily="18" charset="0"/>
                <a:cs typeface="+mn-cs"/>
              </a:rPr>
              <a:t>ELI-NP project cost: </a:t>
            </a:r>
            <a:r>
              <a:rPr lang="en-US" sz="2200" b="1" dirty="0" smtClean="0">
                <a:latin typeface="Palatino Linotype" panose="02040502050505030304" pitchFamily="18" charset="0"/>
                <a:cs typeface="+mn-cs"/>
              </a:rPr>
              <a:t>386M </a:t>
            </a:r>
            <a:r>
              <a:rPr lang="en-US" sz="2200" b="1" dirty="0">
                <a:latin typeface="Palatino Linotype" panose="02040502050505030304" pitchFamily="18" charset="0"/>
                <a:cs typeface="+mn-cs"/>
              </a:rPr>
              <a:t>Euro; </a:t>
            </a:r>
          </a:p>
          <a:p>
            <a:pPr marL="342900" indent="-342900" algn="just" fontAlgn="auto">
              <a:spcBef>
                <a:spcPts val="0"/>
              </a:spcBef>
              <a:spcAft>
                <a:spcPts val="0"/>
              </a:spcAft>
              <a:buFont typeface="Wingdings" panose="05000000000000000000" pitchFamily="2" charset="2"/>
              <a:buChar char="v"/>
              <a:defRPr/>
            </a:pPr>
            <a:r>
              <a:rPr lang="en-US" sz="2200" b="1" dirty="0">
                <a:latin typeface="Palatino Linotype" panose="02040502050505030304" pitchFamily="18" charset="0"/>
                <a:cs typeface="+mn-cs"/>
              </a:rPr>
              <a:t>Funding: </a:t>
            </a:r>
            <a:r>
              <a:rPr lang="en-US" sz="2200" b="1" dirty="0" smtClean="0">
                <a:latin typeface="Palatino Linotype" panose="02040502050505030304" pitchFamily="18" charset="0"/>
                <a:cs typeface="+mn-cs"/>
              </a:rPr>
              <a:t>EU-83</a:t>
            </a:r>
            <a:r>
              <a:rPr lang="en-US" sz="2200" b="1" dirty="0">
                <a:latin typeface="Palatino Linotype" panose="02040502050505030304" pitchFamily="18" charset="0"/>
                <a:cs typeface="+mn-cs"/>
              </a:rPr>
              <a:t>% by </a:t>
            </a:r>
            <a:r>
              <a:rPr lang="en-US" sz="2200" b="1" dirty="0" smtClean="0">
                <a:latin typeface="Palatino Linotype" panose="02040502050505030304" pitchFamily="18" charset="0"/>
                <a:cs typeface="+mn-cs"/>
              </a:rPr>
              <a:t>ERDF; Romanian Gov’t </a:t>
            </a:r>
            <a:r>
              <a:rPr lang="en-US" sz="2200" b="1" dirty="0">
                <a:latin typeface="Palatino Linotype" panose="02040502050505030304" pitchFamily="18" charset="0"/>
                <a:cs typeface="+mn-cs"/>
              </a:rPr>
              <a:t>supports 17%; </a:t>
            </a:r>
          </a:p>
          <a:p>
            <a:pPr marL="342900" indent="-342900" algn="just" fontAlgn="auto">
              <a:spcBef>
                <a:spcPts val="0"/>
              </a:spcBef>
              <a:spcAft>
                <a:spcPts val="0"/>
              </a:spcAft>
              <a:buFont typeface="Wingdings" panose="05000000000000000000" pitchFamily="2" charset="2"/>
              <a:buChar char="v"/>
              <a:defRPr/>
            </a:pPr>
            <a:r>
              <a:rPr lang="en-US" sz="2200" b="1" dirty="0">
                <a:latin typeface="Palatino Linotype" panose="02040502050505030304" pitchFamily="18" charset="0"/>
                <a:cs typeface="+mn-cs"/>
              </a:rPr>
              <a:t>Running costs approx. equal to the current operating costs of a large national institute of size IFIN-HH; </a:t>
            </a:r>
          </a:p>
          <a:p>
            <a:pPr marL="342900" indent="-342900" algn="just" fontAlgn="auto">
              <a:spcBef>
                <a:spcPts val="0"/>
              </a:spcBef>
              <a:spcAft>
                <a:spcPts val="0"/>
              </a:spcAft>
              <a:buFont typeface="Wingdings" panose="05000000000000000000" pitchFamily="2" charset="2"/>
              <a:buChar char="v"/>
              <a:defRPr/>
            </a:pPr>
            <a:r>
              <a:rPr lang="en-US" sz="2200" b="1" dirty="0">
                <a:latin typeface="Palatino Linotype" panose="02040502050505030304" pitchFamily="18" charset="0"/>
                <a:cs typeface="+mn-cs"/>
              </a:rPr>
              <a:t>Funding will be provided in research budget of Romania, the countries participating in the ELI, by national and international research projects and infrastructure access charges paid by companies that will conduct research.</a:t>
            </a:r>
          </a:p>
          <a:p>
            <a:pPr marL="342900" indent="-342900" algn="just" fontAlgn="auto">
              <a:spcBef>
                <a:spcPts val="0"/>
              </a:spcBef>
              <a:spcAft>
                <a:spcPts val="0"/>
              </a:spcAft>
              <a:defRPr/>
            </a:pPr>
            <a:r>
              <a:rPr lang="vi-VN" sz="2200" b="1" dirty="0">
                <a:latin typeface="Palatino Linotype" panose="02040502050505030304" pitchFamily="18" charset="0"/>
                <a:cs typeface="+mn-cs"/>
              </a:rPr>
              <a:t> </a:t>
            </a: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321604"/>
            <a:ext cx="8424936"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GB" sz="2800" b="1" dirty="0" smtClean="0">
                <a:latin typeface="Palatino Linotype" panose="02040502050505030304" pitchFamily="18" charset="0"/>
              </a:rPr>
              <a:t>THE 20 PW ELI </a:t>
            </a:r>
            <a:r>
              <a:rPr lang="en-GB" sz="2800" b="1" dirty="0">
                <a:latin typeface="Palatino Linotype" panose="02040502050505030304" pitchFamily="18" charset="0"/>
              </a:rPr>
              <a:t>- </a:t>
            </a:r>
            <a:r>
              <a:rPr lang="en-GB" sz="2800" b="1" dirty="0" smtClean="0">
                <a:latin typeface="Palatino Linotype" panose="02040502050505030304" pitchFamily="18" charset="0"/>
              </a:rPr>
              <a:t>NP LASER PERFORMANCES </a:t>
            </a:r>
            <a:endParaRPr lang="en-GB" sz="2800" b="1" dirty="0">
              <a:latin typeface="Palatino Linotype" panose="02040502050505030304" pitchFamily="18" charset="0"/>
            </a:endParaRPr>
          </a:p>
        </p:txBody>
      </p:sp>
      <p:sp>
        <p:nvSpPr>
          <p:cNvPr id="3" name="TextBox 2"/>
          <p:cNvSpPr txBox="1"/>
          <p:nvPr/>
        </p:nvSpPr>
        <p:spPr>
          <a:xfrm>
            <a:off x="776288" y="2204864"/>
            <a:ext cx="8424862" cy="4154984"/>
          </a:xfrm>
          <a:prstGeom prst="rect">
            <a:avLst/>
          </a:prstGeom>
          <a:solidFill>
            <a:schemeClr val="accent6">
              <a:lumMod val="20000"/>
              <a:lumOff val="80000"/>
            </a:schemeClr>
          </a:solidFill>
          <a:ln w="38100">
            <a:solidFill>
              <a:schemeClr val="accent6">
                <a:lumMod val="50000"/>
              </a:schemeClr>
            </a:solidFill>
          </a:ln>
        </p:spPr>
        <p:txBody>
          <a:bodyPr>
            <a:spAutoFit/>
          </a:bodyPr>
          <a:lstStyle/>
          <a:p>
            <a:pPr marL="285750" indent="-285750" algn="just" fontAlgn="auto">
              <a:spcBef>
                <a:spcPts val="0"/>
              </a:spcBef>
              <a:spcAft>
                <a:spcPts val="0"/>
              </a:spcAft>
              <a:buFont typeface="Arial" panose="020B0604020202020204" pitchFamily="34" charset="0"/>
              <a:buChar char="•"/>
              <a:defRPr/>
            </a:pPr>
            <a:r>
              <a:rPr lang="en-US" sz="2400" b="1" dirty="0">
                <a:latin typeface="Palatino Linotype" panose="02040502050505030304" pitchFamily="18" charset="0"/>
                <a:cs typeface="+mn-cs"/>
              </a:rPr>
              <a:t>Ultra high power laser system generated by two laser beams coherent 10 PW; intensities of electric fields </a:t>
            </a:r>
            <a:r>
              <a:rPr lang="en-GB" sz="2400" b="1" dirty="0" smtClean="0">
                <a:latin typeface="Palatino Linotype" panose="02040502050505030304" pitchFamily="18" charset="0"/>
              </a:rPr>
              <a:t>10</a:t>
            </a:r>
            <a:r>
              <a:rPr lang="en-GB" sz="2400" b="1" baseline="30000" dirty="0" smtClean="0">
                <a:latin typeface="Palatino Linotype" panose="02040502050505030304" pitchFamily="18" charset="0"/>
              </a:rPr>
              <a:t>23 </a:t>
            </a:r>
            <a:r>
              <a:rPr lang="en-US" sz="2400" b="1" dirty="0" smtClean="0">
                <a:latin typeface="Palatino Linotype" panose="02040502050505030304" pitchFamily="18" charset="0"/>
                <a:cs typeface="+mn-cs"/>
              </a:rPr>
              <a:t>-</a:t>
            </a:r>
            <a:r>
              <a:rPr lang="en-GB" sz="2400" b="1" dirty="0" smtClean="0">
                <a:latin typeface="Palatino Linotype" panose="02040502050505030304" pitchFamily="18" charset="0"/>
              </a:rPr>
              <a:t> 10</a:t>
            </a:r>
            <a:r>
              <a:rPr lang="en-GB" sz="2400" b="1" baseline="30000" dirty="0" smtClean="0">
                <a:latin typeface="Palatino Linotype" panose="02040502050505030304" pitchFamily="18" charset="0"/>
              </a:rPr>
              <a:t>24 </a:t>
            </a:r>
            <a:r>
              <a:rPr lang="en-US" sz="2400" b="1" dirty="0" smtClean="0">
                <a:latin typeface="Palatino Linotype" panose="02040502050505030304" pitchFamily="18" charset="0"/>
                <a:cs typeface="+mn-cs"/>
              </a:rPr>
              <a:t>W/cm</a:t>
            </a:r>
            <a:r>
              <a:rPr lang="en-GB" sz="2400" b="1" baseline="30000" dirty="0" smtClean="0"/>
              <a:t>2</a:t>
            </a:r>
            <a:r>
              <a:rPr lang="en-US" sz="2400" b="1" dirty="0" smtClean="0">
                <a:latin typeface="Palatino Linotype" panose="02040502050505030304" pitchFamily="18" charset="0"/>
                <a:cs typeface="+mn-cs"/>
              </a:rPr>
              <a:t> </a:t>
            </a:r>
            <a:r>
              <a:rPr lang="en-US" sz="2400" b="1" dirty="0">
                <a:latin typeface="Palatino Linotype" panose="02040502050505030304" pitchFamily="18" charset="0"/>
                <a:cs typeface="+mn-cs"/>
              </a:rPr>
              <a:t>or </a:t>
            </a:r>
            <a:r>
              <a:rPr lang="en-GB" sz="2400" b="1" dirty="0" smtClean="0">
                <a:latin typeface="Palatino Linotype" panose="02040502050505030304" pitchFamily="18" charset="0"/>
              </a:rPr>
              <a:t>10</a:t>
            </a:r>
            <a:r>
              <a:rPr lang="en-GB" sz="2400" b="1" baseline="30000" dirty="0" smtClean="0">
                <a:latin typeface="Palatino Linotype" panose="02040502050505030304" pitchFamily="18" charset="0"/>
              </a:rPr>
              <a:t>15 </a:t>
            </a:r>
            <a:r>
              <a:rPr lang="en-US" sz="2400" b="1" dirty="0" smtClean="0">
                <a:latin typeface="Palatino Linotype" panose="02040502050505030304" pitchFamily="18" charset="0"/>
                <a:cs typeface="+mn-cs"/>
              </a:rPr>
              <a:t>V/m</a:t>
            </a:r>
            <a:r>
              <a:rPr lang="en-US" sz="2400" b="1" dirty="0">
                <a:latin typeface="Palatino Linotype" panose="02040502050505030304" pitchFamily="18" charset="0"/>
                <a:cs typeface="+mn-cs"/>
              </a:rPr>
              <a:t>;</a:t>
            </a:r>
          </a:p>
          <a:p>
            <a:pPr marL="285750" indent="-285750" algn="just" fontAlgn="auto">
              <a:spcBef>
                <a:spcPts val="0"/>
              </a:spcBef>
              <a:spcAft>
                <a:spcPts val="0"/>
              </a:spcAft>
              <a:buFont typeface="Arial" panose="020B0604020202020204" pitchFamily="34" charset="0"/>
              <a:buChar char="•"/>
              <a:defRPr/>
            </a:pPr>
            <a:r>
              <a:rPr lang="en-US" sz="2400" b="1" dirty="0" smtClean="0">
                <a:latin typeface="Palatino Linotype" panose="02040502050505030304" pitchFamily="18" charset="0"/>
                <a:cs typeface="+mn-cs"/>
              </a:rPr>
              <a:t>γ </a:t>
            </a:r>
            <a:r>
              <a:rPr lang="en-US" sz="2400" b="1" dirty="0">
                <a:latin typeface="Palatino Linotype" panose="02040502050505030304" pitchFamily="18" charset="0"/>
                <a:cs typeface="+mn-cs"/>
              </a:rPr>
              <a:t>radiation beam intense and shiny </a:t>
            </a:r>
            <a:r>
              <a:rPr lang="en-US" sz="2400" b="1" dirty="0" smtClean="0">
                <a:latin typeface="Palatino Linotype" panose="02040502050505030304" pitchFamily="18" charset="0"/>
                <a:cs typeface="+mn-cs"/>
              </a:rPr>
              <a:t>(</a:t>
            </a:r>
            <a:r>
              <a:rPr lang="en-GB" sz="2400" b="1" dirty="0" smtClean="0">
                <a:latin typeface="Palatino Linotype" panose="02040502050505030304" pitchFamily="18" charset="0"/>
              </a:rPr>
              <a:t>10</a:t>
            </a:r>
            <a:r>
              <a:rPr lang="en-GB" sz="2400" b="1" baseline="30000" dirty="0" smtClean="0">
                <a:latin typeface="Palatino Linotype" panose="02040502050505030304" pitchFamily="18" charset="0"/>
              </a:rPr>
              <a:t>13</a:t>
            </a:r>
            <a:r>
              <a:rPr lang="en-US" sz="2400" b="1" dirty="0" smtClean="0">
                <a:latin typeface="Palatino Linotype" panose="02040502050505030304" pitchFamily="18" charset="0"/>
                <a:cs typeface="+mn-cs"/>
              </a:rPr>
              <a:t>γ/s</a:t>
            </a:r>
            <a:r>
              <a:rPr lang="en-US" sz="2400" b="1" dirty="0">
                <a:latin typeface="Palatino Linotype" panose="02040502050505030304" pitchFamily="18" charset="0"/>
                <a:cs typeface="+mn-cs"/>
              </a:rPr>
              <a:t>) with unique properties in the world, with a bandwidth of 0.1% and power up to </a:t>
            </a:r>
            <a:r>
              <a:rPr lang="en-US" sz="2400" b="1" dirty="0" err="1">
                <a:latin typeface="Palatino Linotype" panose="02040502050505030304" pitchFamily="18" charset="0"/>
                <a:cs typeface="+mn-cs"/>
              </a:rPr>
              <a:t>Eγ</a:t>
            </a:r>
            <a:r>
              <a:rPr lang="en-US" sz="2400" b="1" dirty="0">
                <a:latin typeface="Palatino Linotype" panose="02040502050505030304" pitchFamily="18" charset="0"/>
                <a:cs typeface="+mn-cs"/>
              </a:rPr>
              <a:t>&gt; 19 MeV; </a:t>
            </a:r>
          </a:p>
          <a:p>
            <a:pPr marL="285750" indent="-285750" algn="just" fontAlgn="auto">
              <a:spcBef>
                <a:spcPts val="0"/>
              </a:spcBef>
              <a:spcAft>
                <a:spcPts val="0"/>
              </a:spcAft>
              <a:buFont typeface="Arial" panose="020B0604020202020204" pitchFamily="34" charset="0"/>
              <a:buChar char="•"/>
              <a:defRPr/>
            </a:pPr>
            <a:r>
              <a:rPr lang="en-US" sz="2400" b="1" dirty="0">
                <a:latin typeface="Palatino Linotype" panose="02040502050505030304" pitchFamily="18" charset="0"/>
                <a:cs typeface="+mn-cs"/>
              </a:rPr>
              <a:t>Infrastructure will create a new European laboratory with a wide range of scientific areas, covering fundamental physics frontier, nuclear physics and astrophysics, materials science, life </a:t>
            </a:r>
            <a:r>
              <a:rPr lang="en-US" sz="2400" b="1" dirty="0" smtClean="0">
                <a:latin typeface="Palatino Linotype" panose="02040502050505030304" pitchFamily="18" charset="0"/>
                <a:cs typeface="+mn-cs"/>
              </a:rPr>
              <a:t>sciences - mainly medicine and pharmacology. </a:t>
            </a:r>
            <a:endParaRPr lang="en-US" sz="2400" b="1" dirty="0">
              <a:latin typeface="Palatino Linotype" panose="02040502050505030304" pitchFamily="18" charset="0"/>
              <a:cs typeface="+mn-cs"/>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268760"/>
            <a:ext cx="856895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800" b="1" dirty="0">
                <a:latin typeface="Palatino Linotype" panose="02040502050505030304" pitchFamily="18" charset="0"/>
              </a:rPr>
              <a:t>ELI - NP: MAJOR POTENTIAL APPLICATIONS</a:t>
            </a:r>
          </a:p>
        </p:txBody>
      </p:sp>
      <p:sp>
        <p:nvSpPr>
          <p:cNvPr id="3" name="TextBox 2"/>
          <p:cNvSpPr txBox="1"/>
          <p:nvPr/>
        </p:nvSpPr>
        <p:spPr>
          <a:xfrm>
            <a:off x="776288" y="2060575"/>
            <a:ext cx="8569200" cy="4154488"/>
          </a:xfrm>
          <a:prstGeom prst="rect">
            <a:avLst/>
          </a:prstGeom>
          <a:solidFill>
            <a:schemeClr val="accent2">
              <a:lumMod val="20000"/>
              <a:lumOff val="80000"/>
            </a:schemeClr>
          </a:solidFill>
          <a:ln w="38100">
            <a:solidFill>
              <a:schemeClr val="accent6">
                <a:lumMod val="50000"/>
              </a:schemeClr>
            </a:solidFill>
          </a:ln>
        </p:spPr>
        <p:txBody>
          <a:bodyPr wrap="square">
            <a:spAutoFit/>
          </a:bodyPr>
          <a:lstStyle/>
          <a:p>
            <a:pPr marL="285750" indent="-285750" algn="just" fontAlgn="auto">
              <a:spcBef>
                <a:spcPts val="0"/>
              </a:spcBef>
              <a:spcAft>
                <a:spcPts val="0"/>
              </a:spcAft>
              <a:buFont typeface="Arial" panose="020B0604020202020204" pitchFamily="34" charset="0"/>
              <a:buChar char="•"/>
              <a:defRPr/>
            </a:pPr>
            <a:r>
              <a:rPr lang="en-US" sz="2400" b="1" dirty="0">
                <a:latin typeface="Palatino Linotype" panose="02040502050505030304" pitchFamily="18" charset="0"/>
              </a:rPr>
              <a:t>Applications in nuclear materials, radioactive waste management and processing, generation of new materials, biotechnology, energy, pharmacology, advanced medical treatments; </a:t>
            </a:r>
          </a:p>
          <a:p>
            <a:pPr marL="285750" indent="-285750" algn="just" fontAlgn="auto">
              <a:spcBef>
                <a:spcPts val="0"/>
              </a:spcBef>
              <a:spcAft>
                <a:spcPts val="0"/>
              </a:spcAft>
              <a:buFont typeface="Arial" panose="020B0604020202020204" pitchFamily="34" charset="0"/>
              <a:buChar char="•"/>
              <a:defRPr/>
            </a:pPr>
            <a:r>
              <a:rPr lang="en-US" sz="2400" b="1" dirty="0">
                <a:latin typeface="Palatino Linotype" panose="02040502050505030304" pitchFamily="18" charset="0"/>
              </a:rPr>
              <a:t>A new laser acceleration mechanism allows treatment of fundamental problems of astrophysics, </a:t>
            </a:r>
            <a:r>
              <a:rPr lang="en-US" sz="2400" b="1" dirty="0" smtClean="0">
                <a:latin typeface="Palatino Linotype" panose="02040502050505030304" pitchFamily="18" charset="0"/>
              </a:rPr>
              <a:t>e.g</a:t>
            </a:r>
            <a:r>
              <a:rPr lang="en-US" sz="2400" b="1" dirty="0">
                <a:latin typeface="Palatino Linotype" panose="02040502050505030304" pitchFamily="18" charset="0"/>
              </a:rPr>
              <a:t>. producing </a:t>
            </a:r>
            <a:r>
              <a:rPr lang="en-US" sz="2400" b="1" dirty="0" smtClean="0">
                <a:latin typeface="Palatino Linotype" panose="02040502050505030304" pitchFamily="18" charset="0"/>
              </a:rPr>
              <a:t>heavy elements </a:t>
            </a:r>
            <a:r>
              <a:rPr lang="en-US" sz="2400" b="1" dirty="0">
                <a:latin typeface="Palatino Linotype" panose="02040502050505030304" pitchFamily="18" charset="0"/>
              </a:rPr>
              <a:t>with extremely high specific gravity in the universe; </a:t>
            </a:r>
          </a:p>
          <a:p>
            <a:pPr marL="285750" indent="-285750" algn="just" fontAlgn="auto">
              <a:spcBef>
                <a:spcPts val="0"/>
              </a:spcBef>
              <a:spcAft>
                <a:spcPts val="0"/>
              </a:spcAft>
              <a:buFont typeface="Arial" panose="020B0604020202020204" pitchFamily="34" charset="0"/>
              <a:buChar char="•"/>
              <a:defRPr/>
            </a:pPr>
            <a:r>
              <a:rPr lang="en-US" sz="2400" b="1" dirty="0" smtClean="0">
                <a:latin typeface="Palatino Linotype" panose="02040502050505030304" pitchFamily="18" charset="0"/>
              </a:rPr>
              <a:t>γ </a:t>
            </a:r>
            <a:r>
              <a:rPr lang="en-US" sz="2400" b="1" dirty="0">
                <a:latin typeface="Palatino Linotype" panose="02040502050505030304" pitchFamily="18" charset="0"/>
              </a:rPr>
              <a:t>beams for </a:t>
            </a:r>
            <a:r>
              <a:rPr lang="en-US" sz="2400" b="1" dirty="0" smtClean="0">
                <a:latin typeface="Palatino Linotype" panose="02040502050505030304" pitchFamily="18" charset="0"/>
              </a:rPr>
              <a:t>remote determining the distribution </a:t>
            </a:r>
            <a:r>
              <a:rPr lang="en-US" sz="2400" b="1" dirty="0">
                <a:latin typeface="Palatino Linotype" panose="02040502050505030304" pitchFamily="18" charset="0"/>
              </a:rPr>
              <a:t>of isotopes of nuclear material or radioactive waste </a:t>
            </a:r>
            <a:r>
              <a:rPr lang="en-US" sz="2400" b="1" dirty="0" smtClean="0">
                <a:latin typeface="Palatino Linotype" panose="02040502050505030304" pitchFamily="18" charset="0"/>
              </a:rPr>
              <a:t>by the method of nuclear </a:t>
            </a:r>
            <a:r>
              <a:rPr lang="en-US" sz="2400" b="1" dirty="0">
                <a:latin typeface="Palatino Linotype" panose="02040502050505030304" pitchFamily="18" charset="0"/>
              </a:rPr>
              <a:t>resonance fluorescence (NRF).</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04527" y="1268760"/>
            <a:ext cx="8520021"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b="1" dirty="0" smtClean="0">
                <a:latin typeface="Palatino Linotype" panose="02040502050505030304" pitchFamily="18" charset="0"/>
              </a:rPr>
              <a:t>CETAL: ADVANCED </a:t>
            </a:r>
            <a:r>
              <a:rPr lang="en-GB" sz="2400" b="1" dirty="0">
                <a:latin typeface="Palatino Linotype" panose="02040502050505030304" pitchFamily="18" charset="0"/>
              </a:rPr>
              <a:t>LASER TECHNOLOGY CENTER</a:t>
            </a:r>
          </a:p>
        </p:txBody>
      </p:sp>
      <p:pic>
        <p:nvPicPr>
          <p:cNvPr id="36868" name="Picture 3"/>
          <p:cNvPicPr>
            <a:picLocks noChangeAspect="1"/>
          </p:cNvPicPr>
          <p:nvPr/>
        </p:nvPicPr>
        <p:blipFill>
          <a:blip r:embed="rId2" cstate="print"/>
          <a:srcRect/>
          <a:stretch>
            <a:fillRect/>
          </a:stretch>
        </p:blipFill>
        <p:spPr bwMode="auto">
          <a:xfrm>
            <a:off x="4599235" y="1989138"/>
            <a:ext cx="785813" cy="503237"/>
          </a:xfrm>
          <a:prstGeom prst="rect">
            <a:avLst/>
          </a:prstGeom>
          <a:noFill/>
          <a:ln w="9525">
            <a:noFill/>
            <a:miter lim="800000"/>
            <a:headEnd/>
            <a:tailEnd/>
          </a:ln>
        </p:spPr>
      </p:pic>
      <p:pic>
        <p:nvPicPr>
          <p:cNvPr id="36869" name="Picture 4"/>
          <p:cNvPicPr>
            <a:picLocks noChangeAspect="1"/>
          </p:cNvPicPr>
          <p:nvPr/>
        </p:nvPicPr>
        <p:blipFill>
          <a:blip r:embed="rId3" cstate="print"/>
          <a:srcRect/>
          <a:stretch>
            <a:fillRect/>
          </a:stretch>
        </p:blipFill>
        <p:spPr bwMode="auto">
          <a:xfrm>
            <a:off x="6943030" y="2060575"/>
            <a:ext cx="2330450" cy="1944688"/>
          </a:xfrm>
          <a:prstGeom prst="rect">
            <a:avLst/>
          </a:prstGeom>
          <a:noFill/>
          <a:ln w="9525">
            <a:noFill/>
            <a:miter lim="800000"/>
            <a:headEnd/>
            <a:tailEnd/>
          </a:ln>
        </p:spPr>
      </p:pic>
      <p:pic>
        <p:nvPicPr>
          <p:cNvPr id="36870" name="Picture 5"/>
          <p:cNvPicPr>
            <a:picLocks noChangeAspect="1"/>
          </p:cNvPicPr>
          <p:nvPr/>
        </p:nvPicPr>
        <p:blipFill>
          <a:blip r:embed="rId4" cstate="print"/>
          <a:srcRect/>
          <a:stretch>
            <a:fillRect/>
          </a:stretch>
        </p:blipFill>
        <p:spPr bwMode="auto">
          <a:xfrm>
            <a:off x="3512989" y="2663825"/>
            <a:ext cx="3024187" cy="1773238"/>
          </a:xfrm>
          <a:prstGeom prst="rect">
            <a:avLst/>
          </a:prstGeom>
          <a:noFill/>
          <a:ln w="9525">
            <a:noFill/>
            <a:miter lim="800000"/>
            <a:headEnd/>
            <a:tailEnd/>
          </a:ln>
        </p:spPr>
      </p:pic>
      <p:pic>
        <p:nvPicPr>
          <p:cNvPr id="36871" name="Picture 6"/>
          <p:cNvPicPr>
            <a:picLocks noChangeAspect="1"/>
          </p:cNvPicPr>
          <p:nvPr/>
        </p:nvPicPr>
        <p:blipFill>
          <a:blip r:embed="rId5" cstate="print"/>
          <a:srcRect/>
          <a:stretch>
            <a:fillRect/>
          </a:stretch>
        </p:blipFill>
        <p:spPr bwMode="auto">
          <a:xfrm>
            <a:off x="615851" y="4518025"/>
            <a:ext cx="2320925" cy="2079625"/>
          </a:xfrm>
          <a:prstGeom prst="rect">
            <a:avLst/>
          </a:prstGeom>
          <a:noFill/>
          <a:ln w="9525">
            <a:noFill/>
            <a:miter lim="800000"/>
            <a:headEnd/>
            <a:tailEnd/>
          </a:ln>
        </p:spPr>
      </p:pic>
      <p:pic>
        <p:nvPicPr>
          <p:cNvPr id="36872" name="Picture 7"/>
          <p:cNvPicPr>
            <a:picLocks noChangeAspect="1"/>
          </p:cNvPicPr>
          <p:nvPr/>
        </p:nvPicPr>
        <p:blipFill>
          <a:blip r:embed="rId6" cstate="print"/>
          <a:srcRect/>
          <a:stretch>
            <a:fillRect/>
          </a:stretch>
        </p:blipFill>
        <p:spPr bwMode="auto">
          <a:xfrm>
            <a:off x="6937251" y="4518025"/>
            <a:ext cx="2408237" cy="2079625"/>
          </a:xfrm>
          <a:prstGeom prst="rect">
            <a:avLst/>
          </a:prstGeom>
          <a:noFill/>
          <a:ln w="9525">
            <a:noFill/>
            <a:miter lim="800000"/>
            <a:headEnd/>
            <a:tailEnd/>
          </a:ln>
        </p:spPr>
      </p:pic>
      <p:pic>
        <p:nvPicPr>
          <p:cNvPr id="36873" name="Picture 8"/>
          <p:cNvPicPr>
            <a:picLocks noChangeAspect="1"/>
          </p:cNvPicPr>
          <p:nvPr/>
        </p:nvPicPr>
        <p:blipFill>
          <a:blip r:embed="rId7" cstate="print"/>
          <a:srcRect/>
          <a:stretch>
            <a:fillRect/>
          </a:stretch>
        </p:blipFill>
        <p:spPr bwMode="auto">
          <a:xfrm>
            <a:off x="681509" y="2089150"/>
            <a:ext cx="2327275" cy="1916113"/>
          </a:xfrm>
          <a:prstGeom prst="rect">
            <a:avLst/>
          </a:prstGeom>
          <a:noFill/>
          <a:ln w="9525">
            <a:noFill/>
            <a:miter lim="800000"/>
            <a:headEnd/>
            <a:tailEnd/>
          </a:ln>
        </p:spPr>
      </p:pic>
      <p:sp>
        <p:nvSpPr>
          <p:cNvPr id="12" name="TextBox 11"/>
          <p:cNvSpPr txBox="1"/>
          <p:nvPr/>
        </p:nvSpPr>
        <p:spPr>
          <a:xfrm>
            <a:off x="3080792" y="4535249"/>
            <a:ext cx="3744416" cy="2062103"/>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buFontTx/>
              <a:buAutoNum type="arabicPeriod"/>
              <a:defRPr/>
            </a:pPr>
            <a:r>
              <a:rPr lang="en-GB" sz="1600" b="1" dirty="0">
                <a:latin typeface="Palatino Linotype" panose="02040502050505030304" pitchFamily="18" charset="0"/>
              </a:rPr>
              <a:t>Layout of the 1 PW laser, beam transport line, interaction chamber.</a:t>
            </a:r>
          </a:p>
          <a:p>
            <a:pPr fontAlgn="auto">
              <a:spcBef>
                <a:spcPts val="0"/>
              </a:spcBef>
              <a:spcAft>
                <a:spcPts val="0"/>
              </a:spcAft>
              <a:buFontTx/>
              <a:buAutoNum type="arabicPeriod"/>
              <a:defRPr/>
            </a:pPr>
            <a:r>
              <a:rPr lang="en-GB" sz="1600" b="1" dirty="0">
                <a:latin typeface="Palatino Linotype" panose="02040502050505030304" pitchFamily="18" charset="0"/>
              </a:rPr>
              <a:t> 1 PW laser room</a:t>
            </a:r>
          </a:p>
          <a:p>
            <a:pPr fontAlgn="auto">
              <a:spcBef>
                <a:spcPts val="0"/>
              </a:spcBef>
              <a:spcAft>
                <a:spcPts val="0"/>
              </a:spcAft>
              <a:buFontTx/>
              <a:buAutoNum type="arabicPeriod"/>
              <a:defRPr/>
            </a:pPr>
            <a:r>
              <a:rPr lang="en-GB" sz="1600" b="1" dirty="0">
                <a:latin typeface="Palatino Linotype" panose="02040502050505030304" pitchFamily="18" charset="0"/>
              </a:rPr>
              <a:t>Interaction chamber and beam transport line</a:t>
            </a:r>
          </a:p>
          <a:p>
            <a:pPr fontAlgn="auto">
              <a:spcBef>
                <a:spcPts val="0"/>
              </a:spcBef>
              <a:spcAft>
                <a:spcPts val="0"/>
              </a:spcAft>
              <a:buFontTx/>
              <a:buAutoNum type="arabicPeriod"/>
              <a:defRPr/>
            </a:pPr>
            <a:r>
              <a:rPr lang="en-GB" sz="1600" b="1" dirty="0">
                <a:latin typeface="Palatino Linotype" panose="02040502050505030304" pitchFamily="18" charset="0"/>
              </a:rPr>
              <a:t>Complex, high precision, gas </a:t>
            </a:r>
            <a:r>
              <a:rPr lang="en-GB" sz="1600" b="1" dirty="0" err="1">
                <a:latin typeface="Palatino Linotype" panose="02040502050505030304" pitchFamily="18" charset="0"/>
              </a:rPr>
              <a:t>assis</a:t>
            </a:r>
            <a:r>
              <a:rPr lang="en-GB" sz="1600" b="1" dirty="0">
                <a:latin typeface="Palatino Linotype" panose="02040502050505030304" pitchFamily="18" charset="0"/>
              </a:rPr>
              <a:t>-ted macro-processing equipment for 3D cutting, drilling, welding, coating</a:t>
            </a:r>
          </a:p>
        </p:txBody>
      </p:sp>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04528"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340768"/>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b="1" dirty="0" smtClean="0">
                <a:latin typeface="Palatino Linotype" panose="02040502050505030304" pitchFamily="18" charset="0"/>
              </a:rPr>
              <a:t>CETAL STRUCTURE </a:t>
            </a:r>
            <a:r>
              <a:rPr lang="en-GB" sz="2400" b="1" dirty="0">
                <a:latin typeface="Palatino Linotype" panose="02040502050505030304" pitchFamily="18" charset="0"/>
              </a:rPr>
              <a:t>(I)</a:t>
            </a:r>
          </a:p>
        </p:txBody>
      </p:sp>
      <p:sp>
        <p:nvSpPr>
          <p:cNvPr id="3" name="TextBox 2"/>
          <p:cNvSpPr txBox="1"/>
          <p:nvPr/>
        </p:nvSpPr>
        <p:spPr>
          <a:xfrm>
            <a:off x="776288" y="2266994"/>
            <a:ext cx="8569200" cy="3970318"/>
          </a:xfrm>
          <a:prstGeom prst="rect">
            <a:avLst/>
          </a:prstGeom>
          <a:solidFill>
            <a:schemeClr val="bg2">
              <a:lumMod val="90000"/>
            </a:schemeClr>
          </a:solidFill>
          <a:ln w="38100">
            <a:solidFill>
              <a:schemeClr val="accent6">
                <a:lumMod val="50000"/>
              </a:schemeClr>
            </a:solidFill>
          </a:ln>
        </p:spPr>
        <p:txBody>
          <a:bodyPr wrap="square">
            <a:spAutoFit/>
          </a:bodyPr>
          <a:lstStyle/>
          <a:p>
            <a:pPr algn="ctr"/>
            <a:r>
              <a:rPr lang="fr-FR" sz="2400" b="1" dirty="0">
                <a:latin typeface="Palatino Linotype" pitchFamily="18" charset="0"/>
              </a:rPr>
              <a:t>LAB 1: FRONTIER RESEARCH - INTERACTIVE MATTERS - LASER BEAM HYPERINTENSE</a:t>
            </a:r>
          </a:p>
          <a:p>
            <a:pPr algn="ctr"/>
            <a:endParaRPr lang="en-GB" sz="1200" dirty="0">
              <a:latin typeface="Palatino Linotype" pitchFamily="18" charset="0"/>
            </a:endParaRPr>
          </a:p>
          <a:p>
            <a:pPr algn="just"/>
            <a:r>
              <a:rPr lang="en-US" sz="2400" b="1" dirty="0">
                <a:latin typeface="Palatino Linotype" pitchFamily="18" charset="0"/>
              </a:rPr>
              <a:t>Features: </a:t>
            </a:r>
          </a:p>
          <a:p>
            <a:pPr algn="just">
              <a:buFont typeface="Wingdings" pitchFamily="2" charset="2"/>
              <a:buChar char="v"/>
            </a:pPr>
            <a:r>
              <a:rPr lang="en-US" sz="2400" b="1" dirty="0" smtClean="0">
                <a:latin typeface="Palatino Linotype" pitchFamily="18" charset="0"/>
              </a:rPr>
              <a:t> Fs </a:t>
            </a:r>
            <a:r>
              <a:rPr lang="en-US" sz="2400" b="1" dirty="0">
                <a:latin typeface="Palatino Linotype" pitchFamily="18" charset="0"/>
              </a:rPr>
              <a:t>laser pulses with maximum pulse power of 1 PW;</a:t>
            </a:r>
          </a:p>
          <a:p>
            <a:pPr algn="just">
              <a:buFont typeface="Wingdings" pitchFamily="2" charset="2"/>
              <a:buChar char="v"/>
            </a:pPr>
            <a:r>
              <a:rPr lang="en-US" sz="2400" b="1" dirty="0" smtClean="0">
                <a:latin typeface="Palatino Linotype" pitchFamily="18" charset="0"/>
              </a:rPr>
              <a:t> Vacuum </a:t>
            </a:r>
            <a:r>
              <a:rPr lang="en-US" sz="2400" b="1" dirty="0">
                <a:latin typeface="Palatino Linotype" pitchFamily="18" charset="0"/>
              </a:rPr>
              <a:t>interaction chamber with a parabolic mirror to focus the laser radiation;</a:t>
            </a:r>
          </a:p>
          <a:p>
            <a:pPr algn="just">
              <a:buFont typeface="Wingdings" pitchFamily="2" charset="2"/>
              <a:buChar char="v"/>
            </a:pPr>
            <a:r>
              <a:rPr lang="en-US" sz="2400" b="1" dirty="0">
                <a:latin typeface="Palatino Linotype" pitchFamily="18" charset="0"/>
              </a:rPr>
              <a:t> </a:t>
            </a:r>
            <a:r>
              <a:rPr lang="en-US" sz="2400" b="1" dirty="0" smtClean="0">
                <a:latin typeface="Palatino Linotype" pitchFamily="18" charset="0"/>
              </a:rPr>
              <a:t>Vacuum transmission </a:t>
            </a:r>
            <a:r>
              <a:rPr lang="en-US" sz="2400" b="1" dirty="0">
                <a:latin typeface="Palatino Linotype" pitchFamily="18" charset="0"/>
              </a:rPr>
              <a:t>line from the exit of the </a:t>
            </a:r>
            <a:r>
              <a:rPr lang="en-US" sz="2400" b="1" dirty="0" smtClean="0">
                <a:latin typeface="Palatino Linotype" pitchFamily="18" charset="0"/>
              </a:rPr>
              <a:t>laser compressor to </a:t>
            </a:r>
            <a:r>
              <a:rPr lang="en-US" sz="2400" b="1" dirty="0">
                <a:latin typeface="Palatino Linotype" pitchFamily="18" charset="0"/>
              </a:rPr>
              <a:t>the reaction chamber;</a:t>
            </a:r>
          </a:p>
          <a:p>
            <a:pPr algn="just">
              <a:buFont typeface="Wingdings" pitchFamily="2" charset="2"/>
              <a:buChar char="v"/>
            </a:pPr>
            <a:r>
              <a:rPr lang="en-US" sz="2400" b="1" dirty="0" smtClean="0">
                <a:latin typeface="Palatino Linotype" pitchFamily="18" charset="0"/>
              </a:rPr>
              <a:t> Equipment </a:t>
            </a:r>
            <a:r>
              <a:rPr lang="en-US" sz="2400" b="1" dirty="0">
                <a:latin typeface="Palatino Linotype" pitchFamily="18" charset="0"/>
              </a:rPr>
              <a:t>for detection of reaction products (</a:t>
            </a:r>
            <a:r>
              <a:rPr lang="en-US" sz="2400" b="1" dirty="0" smtClean="0">
                <a:latin typeface="Palatino Linotype" pitchFamily="18" charset="0"/>
              </a:rPr>
              <a:t>electron, neutron and proton </a:t>
            </a:r>
            <a:r>
              <a:rPr lang="en-US" sz="2400" b="1" dirty="0">
                <a:latin typeface="Palatino Linotype" pitchFamily="18" charset="0"/>
              </a:rPr>
              <a:t>beams, ion beams, X </a:t>
            </a:r>
            <a:r>
              <a:rPr lang="en-US" sz="2400" b="1" dirty="0" smtClean="0">
                <a:latin typeface="Palatino Linotype" pitchFamily="18" charset="0"/>
              </a:rPr>
              <a:t>&amp; γ rays).</a:t>
            </a:r>
            <a:endParaRPr lang="en-US" sz="2400"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268760"/>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b="1" dirty="0">
                <a:latin typeface="Palatino Linotype" panose="02040502050505030304" pitchFamily="18" charset="0"/>
              </a:rPr>
              <a:t>CETAL STRUCTURE </a:t>
            </a:r>
            <a:r>
              <a:rPr lang="en-GB" sz="2400" b="1" dirty="0" smtClean="0">
                <a:latin typeface="Palatino Linotype" panose="02040502050505030304" pitchFamily="18" charset="0"/>
              </a:rPr>
              <a:t>(</a:t>
            </a:r>
            <a:r>
              <a:rPr lang="en-GB" sz="2400" b="1" dirty="0">
                <a:latin typeface="Palatino Linotype" panose="02040502050505030304" pitchFamily="18" charset="0"/>
              </a:rPr>
              <a:t>II)</a:t>
            </a:r>
          </a:p>
        </p:txBody>
      </p:sp>
      <p:sp>
        <p:nvSpPr>
          <p:cNvPr id="3" name="TextBox 2"/>
          <p:cNvSpPr txBox="1"/>
          <p:nvPr/>
        </p:nvSpPr>
        <p:spPr>
          <a:xfrm>
            <a:off x="776288" y="2000250"/>
            <a:ext cx="8569200" cy="4524375"/>
          </a:xfrm>
          <a:prstGeom prst="rect">
            <a:avLst/>
          </a:prstGeom>
          <a:solidFill>
            <a:schemeClr val="tx2">
              <a:lumMod val="20000"/>
              <a:lumOff val="80000"/>
            </a:schemeClr>
          </a:solidFill>
          <a:ln w="38100">
            <a:solidFill>
              <a:schemeClr val="accent6">
                <a:lumMod val="50000"/>
              </a:schemeClr>
            </a:solidFill>
          </a:ln>
        </p:spPr>
        <p:txBody>
          <a:bodyPr wrap="square">
            <a:spAutoFit/>
          </a:bodyPr>
          <a:lstStyle/>
          <a:p>
            <a:pPr algn="just"/>
            <a:r>
              <a:rPr lang="fr-FR" b="1" dirty="0">
                <a:latin typeface="Palatino Linotype" pitchFamily="18" charset="0"/>
              </a:rPr>
              <a:t>LAB 2: </a:t>
            </a:r>
            <a:r>
              <a:rPr lang="en-US" b="1" dirty="0">
                <a:latin typeface="Palatino Linotype" pitchFamily="18" charset="0"/>
              </a:rPr>
              <a:t>ADVANCED TECHNOLOGIES THROUGH PROCESSING photon laser - made ​​up of two modules:</a:t>
            </a:r>
          </a:p>
          <a:p>
            <a:pPr algn="just"/>
            <a:r>
              <a:rPr lang="en-US" b="1" dirty="0">
                <a:latin typeface="Palatino Linotype" pitchFamily="18" charset="0"/>
              </a:rPr>
              <a:t>1. </a:t>
            </a:r>
            <a:r>
              <a:rPr lang="en-US" b="1" dirty="0" smtClean="0">
                <a:latin typeface="Palatino Linotype" pitchFamily="18" charset="0"/>
              </a:rPr>
              <a:t>Macro-processing </a:t>
            </a:r>
            <a:r>
              <a:rPr lang="en-US" b="1" dirty="0">
                <a:latin typeface="Palatino Linotype" pitchFamily="18" charset="0"/>
              </a:rPr>
              <a:t>module equipped with an integrated </a:t>
            </a:r>
            <a:r>
              <a:rPr lang="en-US" b="1" dirty="0" smtClean="0">
                <a:latin typeface="Palatino Linotype" pitchFamily="18" charset="0"/>
              </a:rPr>
              <a:t>multifunctional </a:t>
            </a:r>
            <a:r>
              <a:rPr lang="en-US" b="1" dirty="0">
                <a:latin typeface="Palatino Linotype" pitchFamily="18" charset="0"/>
              </a:rPr>
              <a:t>optical </a:t>
            </a:r>
            <a:r>
              <a:rPr lang="en-US" b="1" dirty="0" smtClean="0">
                <a:latin typeface="Palatino Linotype" pitchFamily="18" charset="0"/>
              </a:rPr>
              <a:t>fiber laser beam </a:t>
            </a:r>
            <a:r>
              <a:rPr lang="en-US" b="1" dirty="0">
                <a:latin typeface="Palatino Linotype" pitchFamily="18" charset="0"/>
              </a:rPr>
              <a:t>made ​​by interconnecting several lasers and materials processing machines and </a:t>
            </a:r>
            <a:r>
              <a:rPr lang="en-US" b="1" dirty="0" smtClean="0">
                <a:latin typeface="Palatino Linotype" pitchFamily="18" charset="0"/>
              </a:rPr>
              <a:t>computer-assisted </a:t>
            </a:r>
            <a:r>
              <a:rPr lang="en-US" b="1" dirty="0">
                <a:latin typeface="Palatino Linotype" pitchFamily="18" charset="0"/>
              </a:rPr>
              <a:t>correlation of their operation depending on the particular material and complexity of the piece.</a:t>
            </a:r>
          </a:p>
          <a:p>
            <a:pPr algn="just">
              <a:buFont typeface="Wingdings" pitchFamily="2" charset="2"/>
              <a:buChar char="v"/>
            </a:pPr>
            <a:r>
              <a:rPr lang="en-US" b="1" dirty="0" smtClean="0">
                <a:latin typeface="Palatino Linotype" pitchFamily="18" charset="0"/>
              </a:rPr>
              <a:t> 3D macro-processing </a:t>
            </a:r>
            <a:r>
              <a:rPr lang="en-US" b="1" dirty="0">
                <a:latin typeface="Palatino Linotype" pitchFamily="18" charset="0"/>
              </a:rPr>
              <a:t>operations of materials, surface </a:t>
            </a:r>
            <a:r>
              <a:rPr lang="en-US" b="1" dirty="0" smtClean="0">
                <a:latin typeface="Palatino Linotype" pitchFamily="18" charset="0"/>
              </a:rPr>
              <a:t>treatments </a:t>
            </a:r>
          </a:p>
          <a:p>
            <a:pPr algn="just"/>
            <a:r>
              <a:rPr lang="en-US" b="1" dirty="0" smtClean="0">
                <a:latin typeface="Palatino Linotype" pitchFamily="18" charset="0"/>
              </a:rPr>
              <a:t>(hardening </a:t>
            </a:r>
            <a:r>
              <a:rPr lang="en-US" b="1" dirty="0">
                <a:latin typeface="Palatino Linotype" pitchFamily="18" charset="0"/>
              </a:rPr>
              <a:t>, alloying , </a:t>
            </a:r>
            <a:r>
              <a:rPr lang="en-US" b="1" dirty="0" smtClean="0">
                <a:latin typeface="Palatino Linotype" pitchFamily="18" charset="0"/>
              </a:rPr>
              <a:t>cladding) </a:t>
            </a:r>
            <a:r>
              <a:rPr lang="en-US" b="1" dirty="0">
                <a:latin typeface="Palatino Linotype" pitchFamily="18" charset="0"/>
              </a:rPr>
              <a:t>- such as :</a:t>
            </a:r>
          </a:p>
          <a:p>
            <a:pPr algn="just">
              <a:buFontTx/>
              <a:buChar char="•"/>
            </a:pPr>
            <a:r>
              <a:rPr lang="en-US" b="1" dirty="0">
                <a:latin typeface="Palatino Linotype" pitchFamily="18" charset="0"/>
              </a:rPr>
              <a:t>repair operations (</a:t>
            </a:r>
            <a:r>
              <a:rPr lang="en-US" b="1" dirty="0" smtClean="0">
                <a:latin typeface="Palatino Linotype" pitchFamily="18" charset="0"/>
              </a:rPr>
              <a:t>reconstruction) </a:t>
            </a:r>
            <a:r>
              <a:rPr lang="en-US" b="1" dirty="0">
                <a:latin typeface="Palatino Linotype" pitchFamily="18" charset="0"/>
              </a:rPr>
              <a:t>worn regions </a:t>
            </a:r>
            <a:r>
              <a:rPr lang="en-US" b="1" dirty="0" smtClean="0">
                <a:latin typeface="Palatino Linotype" pitchFamily="18" charset="0"/>
              </a:rPr>
              <a:t>(edges, </a:t>
            </a:r>
            <a:r>
              <a:rPr lang="en-US" b="1" dirty="0">
                <a:latin typeface="Palatino Linotype" pitchFamily="18" charset="0"/>
              </a:rPr>
              <a:t>sides </a:t>
            </a:r>
            <a:r>
              <a:rPr lang="en-US" b="1" dirty="0" smtClean="0">
                <a:latin typeface="Palatino Linotype" pitchFamily="18" charset="0"/>
              </a:rPr>
              <a:t>etc.) </a:t>
            </a:r>
            <a:r>
              <a:rPr lang="en-US" b="1" dirty="0">
                <a:latin typeface="Palatino Linotype" pitchFamily="18" charset="0"/>
              </a:rPr>
              <a:t>of injection </a:t>
            </a:r>
            <a:r>
              <a:rPr lang="en-US" b="1" dirty="0" smtClean="0">
                <a:latin typeface="Palatino Linotype" pitchFamily="18" charset="0"/>
              </a:rPr>
              <a:t>molds, </a:t>
            </a:r>
            <a:r>
              <a:rPr lang="en-US" b="1" dirty="0">
                <a:latin typeface="Palatino Linotype" pitchFamily="18" charset="0"/>
              </a:rPr>
              <a:t>casting molds </a:t>
            </a:r>
            <a:r>
              <a:rPr lang="en-US" b="1" dirty="0" smtClean="0">
                <a:latin typeface="Palatino Linotype" pitchFamily="18" charset="0"/>
              </a:rPr>
              <a:t>etc</a:t>
            </a:r>
            <a:r>
              <a:rPr lang="en-US" b="1" dirty="0">
                <a:latin typeface="Palatino Linotype" pitchFamily="18" charset="0"/>
              </a:rPr>
              <a:t>. .</a:t>
            </a:r>
          </a:p>
          <a:p>
            <a:pPr algn="just">
              <a:buFontTx/>
              <a:buChar char="•"/>
            </a:pPr>
            <a:r>
              <a:rPr lang="en-US" b="1" dirty="0">
                <a:latin typeface="Palatino Linotype" pitchFamily="18" charset="0"/>
              </a:rPr>
              <a:t>cutting and welding metal parts with a high degree of accuracy.</a:t>
            </a:r>
          </a:p>
          <a:p>
            <a:pPr algn="just">
              <a:buFontTx/>
              <a:buChar char="•"/>
            </a:pPr>
            <a:r>
              <a:rPr lang="en-US" b="1" dirty="0">
                <a:latin typeface="Palatino Linotype" pitchFamily="18" charset="0"/>
              </a:rPr>
              <a:t>surface alloying treatments using the </a:t>
            </a:r>
            <a:r>
              <a:rPr lang="en-US" b="1" dirty="0" smtClean="0">
                <a:latin typeface="Palatino Linotype" pitchFamily="18" charset="0"/>
              </a:rPr>
              <a:t>metal powders filler (WC, </a:t>
            </a:r>
            <a:r>
              <a:rPr lang="en-US" b="1" dirty="0" err="1" smtClean="0">
                <a:latin typeface="Palatino Linotype" pitchFamily="18" charset="0"/>
              </a:rPr>
              <a:t>TiC</a:t>
            </a:r>
            <a:r>
              <a:rPr lang="en-US" b="1" dirty="0" smtClean="0">
                <a:latin typeface="Palatino Linotype" pitchFamily="18" charset="0"/>
              </a:rPr>
              <a:t> </a:t>
            </a:r>
            <a:r>
              <a:rPr lang="en-US" b="1" dirty="0">
                <a:latin typeface="Palatino Linotype" pitchFamily="18" charset="0"/>
              </a:rPr>
              <a:t>) or wired for  forging and injection </a:t>
            </a:r>
            <a:r>
              <a:rPr lang="en-US" b="1" dirty="0" smtClean="0">
                <a:latin typeface="Palatino Linotype" pitchFamily="18" charset="0"/>
              </a:rPr>
              <a:t>molds, trees, </a:t>
            </a:r>
            <a:r>
              <a:rPr lang="en-US" b="1" dirty="0">
                <a:latin typeface="Palatino Linotype" pitchFamily="18" charset="0"/>
              </a:rPr>
              <a:t>etc</a:t>
            </a:r>
            <a:r>
              <a:rPr lang="en-US" b="1" dirty="0" smtClean="0">
                <a:latin typeface="Palatino Linotype" pitchFamily="18" charset="0"/>
              </a:rPr>
              <a:t>.</a:t>
            </a:r>
            <a:endParaRPr lang="en-US" b="1" dirty="0">
              <a:latin typeface="Palatino Linotype" pitchFamily="18" charset="0"/>
            </a:endParaRPr>
          </a:p>
          <a:p>
            <a:pPr algn="just">
              <a:buFontTx/>
              <a:buChar char="•"/>
            </a:pPr>
            <a:r>
              <a:rPr lang="en-US" b="1" dirty="0">
                <a:latin typeface="Palatino Linotype" pitchFamily="18" charset="0"/>
              </a:rPr>
              <a:t>welding and cutting operations </a:t>
            </a:r>
            <a:r>
              <a:rPr lang="en-US" b="1" dirty="0" smtClean="0">
                <a:latin typeface="Palatino Linotype" pitchFamily="18" charset="0"/>
              </a:rPr>
              <a:t>of precision </a:t>
            </a:r>
            <a:r>
              <a:rPr lang="en-US" b="1" dirty="0">
                <a:latin typeface="Palatino Linotype" pitchFamily="18" charset="0"/>
              </a:rPr>
              <a:t>metallic materials of various thicknesses and types of melting or high thermal conductivity - </a:t>
            </a:r>
            <a:r>
              <a:rPr lang="en-US" b="1" dirty="0" smtClean="0">
                <a:latin typeface="Palatino Linotype" pitchFamily="18" charset="0"/>
              </a:rPr>
              <a:t>as </a:t>
            </a:r>
            <a:r>
              <a:rPr lang="en-US" b="1" dirty="0">
                <a:latin typeface="Palatino Linotype" pitchFamily="18" charset="0"/>
              </a:rPr>
              <a:t>precision masks </a:t>
            </a:r>
            <a:r>
              <a:rPr lang="en-US" b="1" dirty="0" smtClean="0">
                <a:latin typeface="Palatino Linotype" pitchFamily="18" charset="0"/>
              </a:rPr>
              <a:t>made by copper </a:t>
            </a:r>
            <a:r>
              <a:rPr lang="en-US" b="1" dirty="0">
                <a:latin typeface="Palatino Linotype" pitchFamily="18" charset="0"/>
              </a:rPr>
              <a:t>or </a:t>
            </a:r>
            <a:r>
              <a:rPr lang="en-US" b="1" dirty="0" err="1" smtClean="0">
                <a:latin typeface="Palatino Linotype" pitchFamily="18" charset="0"/>
              </a:rPr>
              <a:t>alluminium</a:t>
            </a:r>
            <a:r>
              <a:rPr lang="en-US" b="1" dirty="0" smtClean="0">
                <a:latin typeface="Palatino Linotype" pitchFamily="18" charset="0"/>
              </a:rPr>
              <a:t>.</a:t>
            </a:r>
            <a:endParaRPr lang="en-GB"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196752"/>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b="1" dirty="0">
                <a:latin typeface="Palatino Linotype" panose="02040502050505030304" pitchFamily="18" charset="0"/>
              </a:rPr>
              <a:t>CETAL </a:t>
            </a:r>
            <a:r>
              <a:rPr lang="en-GB" sz="2400" b="1" dirty="0" smtClean="0">
                <a:latin typeface="Palatino Linotype" panose="02040502050505030304" pitchFamily="18" charset="0"/>
              </a:rPr>
              <a:t>STRUCTURE (</a:t>
            </a:r>
            <a:r>
              <a:rPr lang="en-GB" sz="2400" b="1" dirty="0">
                <a:latin typeface="Palatino Linotype" panose="02040502050505030304" pitchFamily="18" charset="0"/>
              </a:rPr>
              <a:t>III)</a:t>
            </a:r>
          </a:p>
        </p:txBody>
      </p:sp>
      <p:sp>
        <p:nvSpPr>
          <p:cNvPr id="3" name="TextBox 2"/>
          <p:cNvSpPr txBox="1"/>
          <p:nvPr/>
        </p:nvSpPr>
        <p:spPr>
          <a:xfrm>
            <a:off x="776536" y="1916832"/>
            <a:ext cx="8568952" cy="4524315"/>
          </a:xfrm>
          <a:prstGeom prst="rect">
            <a:avLst/>
          </a:prstGeom>
          <a:solidFill>
            <a:srgbClr val="FFFFCC"/>
          </a:solidFill>
          <a:ln w="38100">
            <a:solidFill>
              <a:schemeClr val="accent6">
                <a:lumMod val="50000"/>
              </a:schemeClr>
            </a:solidFill>
          </a:ln>
        </p:spPr>
        <p:txBody>
          <a:bodyPr wrap="square">
            <a:spAutoFit/>
          </a:bodyPr>
          <a:lstStyle/>
          <a:p>
            <a:pPr algn="just"/>
            <a:r>
              <a:rPr lang="fr-FR" b="1" dirty="0">
                <a:latin typeface="Palatino Linotype" pitchFamily="18" charset="0"/>
              </a:rPr>
              <a:t>2. </a:t>
            </a:r>
            <a:r>
              <a:rPr lang="en-US" b="1" dirty="0">
                <a:latin typeface="Palatino Linotype" pitchFamily="18" charset="0"/>
              </a:rPr>
              <a:t>Module </a:t>
            </a:r>
            <a:r>
              <a:rPr lang="en-US" b="1" dirty="0" smtClean="0">
                <a:latin typeface="Palatino Linotype" pitchFamily="18" charset="0"/>
              </a:rPr>
              <a:t>“Micro- and </a:t>
            </a:r>
            <a:r>
              <a:rPr lang="en-US" b="1" dirty="0" err="1" smtClean="0">
                <a:latin typeface="Palatino Linotype" pitchFamily="18" charset="0"/>
              </a:rPr>
              <a:t>nano</a:t>
            </a:r>
            <a:r>
              <a:rPr lang="en-US" b="1" dirty="0" smtClean="0">
                <a:latin typeface="Palatino Linotype" pitchFamily="18" charset="0"/>
              </a:rPr>
              <a:t>-processing” </a:t>
            </a:r>
            <a:r>
              <a:rPr lang="en-US" b="1" dirty="0">
                <a:latin typeface="Palatino Linotype" pitchFamily="18" charset="0"/>
              </a:rPr>
              <a:t>has a number of lasers and laser systems </a:t>
            </a:r>
            <a:r>
              <a:rPr lang="en-US" b="1" dirty="0" smtClean="0">
                <a:latin typeface="Palatino Linotype" pitchFamily="18" charset="0"/>
              </a:rPr>
              <a:t>to generate and process structures </a:t>
            </a:r>
            <a:r>
              <a:rPr lang="en-US" b="1" dirty="0">
                <a:latin typeface="Palatino Linotype" pitchFamily="18" charset="0"/>
              </a:rPr>
              <a:t>and materials in the dimensional range of </a:t>
            </a:r>
            <a:r>
              <a:rPr lang="en-US" b="1" dirty="0" err="1">
                <a:latin typeface="Palatino Linotype" pitchFamily="18" charset="0"/>
              </a:rPr>
              <a:t>μm</a:t>
            </a:r>
            <a:r>
              <a:rPr lang="en-US" b="1" dirty="0">
                <a:latin typeface="Palatino Linotype" pitchFamily="18" charset="0"/>
              </a:rPr>
              <a:t> </a:t>
            </a:r>
            <a:r>
              <a:rPr lang="en-US" b="1" dirty="0" smtClean="0">
                <a:latin typeface="Palatino Linotype" pitchFamily="18" charset="0"/>
              </a:rPr>
              <a:t>&amp; nm Tunable 1 KW CO2 </a:t>
            </a:r>
            <a:r>
              <a:rPr lang="en-US" b="1" dirty="0">
                <a:latin typeface="Palatino Linotype" pitchFamily="18" charset="0"/>
              </a:rPr>
              <a:t>laser photochemistry </a:t>
            </a:r>
            <a:r>
              <a:rPr lang="en-US" b="1" dirty="0" smtClean="0">
                <a:latin typeface="Palatino Linotype" pitchFamily="18" charset="0"/>
              </a:rPr>
              <a:t>for R&amp;D of </a:t>
            </a:r>
            <a:r>
              <a:rPr lang="en-US" b="1" dirty="0" err="1" smtClean="0">
                <a:latin typeface="Palatino Linotype" pitchFamily="18" charset="0"/>
              </a:rPr>
              <a:t>nano</a:t>
            </a:r>
            <a:r>
              <a:rPr lang="en-US" b="1" dirty="0" smtClean="0">
                <a:latin typeface="Palatino Linotype" pitchFamily="18" charset="0"/>
              </a:rPr>
              <a:t>-materials (tuning </a:t>
            </a:r>
            <a:r>
              <a:rPr lang="en-US" b="1" dirty="0">
                <a:latin typeface="Palatino Linotype" pitchFamily="18" charset="0"/>
              </a:rPr>
              <a:t>range from 9.2 to 10.8 </a:t>
            </a:r>
            <a:r>
              <a:rPr lang="en-US" b="1" dirty="0" err="1">
                <a:latin typeface="Palatino Linotype" pitchFamily="18" charset="0"/>
              </a:rPr>
              <a:t>μm</a:t>
            </a:r>
            <a:r>
              <a:rPr lang="en-US" b="1" dirty="0">
                <a:latin typeface="Palatino Linotype" pitchFamily="18" charset="0"/>
              </a:rPr>
              <a:t>, </a:t>
            </a:r>
            <a:r>
              <a:rPr lang="en-US" b="1" dirty="0" smtClean="0">
                <a:latin typeface="Palatino Linotype" pitchFamily="18" charset="0"/>
              </a:rPr>
              <a:t>pulse operation: </a:t>
            </a:r>
            <a:r>
              <a:rPr lang="en-US" b="1" dirty="0">
                <a:latin typeface="Palatino Linotype" pitchFamily="18" charset="0"/>
              </a:rPr>
              <a:t>CW </a:t>
            </a:r>
            <a:r>
              <a:rPr lang="en-US" b="1" dirty="0" smtClean="0">
                <a:latin typeface="Palatino Linotype" pitchFamily="18" charset="0"/>
              </a:rPr>
              <a:t>&lt; 1 KHz); </a:t>
            </a:r>
            <a:endParaRPr lang="en-US" b="1" dirty="0">
              <a:latin typeface="Palatino Linotype" pitchFamily="18" charset="0"/>
            </a:endParaRPr>
          </a:p>
          <a:p>
            <a:pPr algn="just">
              <a:buFontTx/>
              <a:buChar char="•"/>
            </a:pPr>
            <a:r>
              <a:rPr lang="en-US" b="1" dirty="0" smtClean="0">
                <a:latin typeface="Palatino Linotype" pitchFamily="18" charset="0"/>
              </a:rPr>
              <a:t> Fs </a:t>
            </a:r>
            <a:r>
              <a:rPr lang="en-US" b="1" dirty="0">
                <a:latin typeface="Palatino Linotype" pitchFamily="18" charset="0"/>
              </a:rPr>
              <a:t>laser installation </a:t>
            </a:r>
            <a:r>
              <a:rPr lang="en-US" b="1" dirty="0" smtClean="0">
                <a:latin typeface="Palatino Linotype" pitchFamily="18" charset="0"/>
              </a:rPr>
              <a:t>for </a:t>
            </a:r>
            <a:r>
              <a:rPr lang="en-US" b="1" dirty="0">
                <a:latin typeface="Palatino Linotype" pitchFamily="18" charset="0"/>
              </a:rPr>
              <a:t>high-resolution 3D </a:t>
            </a:r>
            <a:r>
              <a:rPr lang="en-US" b="1" dirty="0" smtClean="0">
                <a:latin typeface="Palatino Linotype" pitchFamily="18" charset="0"/>
              </a:rPr>
              <a:t>lithography</a:t>
            </a:r>
            <a:r>
              <a:rPr lang="en-US" b="1" dirty="0">
                <a:latin typeface="Palatino Linotype" pitchFamily="18" charset="0"/>
              </a:rPr>
              <a:t>;</a:t>
            </a:r>
          </a:p>
          <a:p>
            <a:pPr algn="just">
              <a:buFontTx/>
              <a:buChar char="•"/>
            </a:pPr>
            <a:r>
              <a:rPr lang="en-US" b="1" dirty="0" smtClean="0">
                <a:latin typeface="Palatino Linotype" pitchFamily="18" charset="0"/>
              </a:rPr>
              <a:t> Ps </a:t>
            </a:r>
            <a:r>
              <a:rPr lang="en-US" b="1" dirty="0">
                <a:latin typeface="Palatino Linotype" pitchFamily="18" charset="0"/>
              </a:rPr>
              <a:t>laser </a:t>
            </a:r>
            <a:r>
              <a:rPr lang="en-US" b="1" dirty="0" smtClean="0">
                <a:latin typeface="Palatino Linotype" pitchFamily="18" charset="0"/>
              </a:rPr>
              <a:t>for micro-processing</a:t>
            </a:r>
            <a:r>
              <a:rPr lang="en-US" b="1" dirty="0">
                <a:latin typeface="Palatino Linotype" pitchFamily="18" charset="0"/>
              </a:rPr>
              <a:t>;</a:t>
            </a:r>
            <a:r>
              <a:rPr lang="en-US" b="1" dirty="0" smtClean="0">
                <a:latin typeface="Palatino Linotype" pitchFamily="18" charset="0"/>
              </a:rPr>
              <a:t> </a:t>
            </a:r>
            <a:endParaRPr lang="en-US" b="1" dirty="0">
              <a:latin typeface="Palatino Linotype" pitchFamily="18" charset="0"/>
            </a:endParaRPr>
          </a:p>
          <a:p>
            <a:pPr algn="just">
              <a:buFontTx/>
              <a:buChar char="•"/>
            </a:pPr>
            <a:r>
              <a:rPr lang="en-US" b="1" dirty="0" smtClean="0">
                <a:latin typeface="Palatino Linotype" pitchFamily="18" charset="0"/>
              </a:rPr>
              <a:t> Scanner with accessories </a:t>
            </a:r>
            <a:r>
              <a:rPr lang="en-US" b="1" dirty="0">
                <a:latin typeface="Palatino Linotype" pitchFamily="18" charset="0"/>
              </a:rPr>
              <a:t>for </a:t>
            </a:r>
            <a:r>
              <a:rPr lang="en-US" b="1" dirty="0" smtClean="0">
                <a:latin typeface="Palatino Linotype" pitchFamily="18" charset="0"/>
              </a:rPr>
              <a:t>3 different </a:t>
            </a:r>
            <a:r>
              <a:rPr lang="en-US" b="1" dirty="0">
                <a:latin typeface="Palatino Linotype" pitchFamily="18" charset="0"/>
              </a:rPr>
              <a:t>wavelengths</a:t>
            </a:r>
            <a:r>
              <a:rPr lang="fr-FR" b="1" dirty="0" smtClean="0">
                <a:latin typeface="Palatino Linotype" pitchFamily="18" charset="0"/>
              </a:rPr>
              <a:t>.</a:t>
            </a:r>
          </a:p>
          <a:p>
            <a:pPr algn="just"/>
            <a:endParaRPr lang="fr-FR" sz="1000" b="1" dirty="0">
              <a:latin typeface="Palatino Linotype" pitchFamily="18" charset="0"/>
            </a:endParaRPr>
          </a:p>
          <a:p>
            <a:pPr algn="just"/>
            <a:r>
              <a:rPr lang="en-GB" b="1" dirty="0">
                <a:latin typeface="Palatino Linotype" pitchFamily="18" charset="0"/>
              </a:rPr>
              <a:t>LAB 3</a:t>
            </a:r>
            <a:r>
              <a:rPr lang="en-GB" b="1" dirty="0" smtClean="0">
                <a:latin typeface="Palatino Linotype" pitchFamily="18" charset="0"/>
              </a:rPr>
              <a:t>: PHOTONICS INVESTIGATIONS </a:t>
            </a:r>
            <a:r>
              <a:rPr lang="en-GB" b="1" dirty="0">
                <a:latin typeface="Palatino Linotype" pitchFamily="18" charset="0"/>
              </a:rPr>
              <a:t>- FEATURES: </a:t>
            </a:r>
          </a:p>
          <a:p>
            <a:pPr algn="just">
              <a:buFontTx/>
              <a:buChar char="•"/>
            </a:pPr>
            <a:r>
              <a:rPr lang="en-GB" b="1" dirty="0" smtClean="0">
                <a:latin typeface="Palatino Linotype" pitchFamily="18" charset="0"/>
              </a:rPr>
              <a:t> Laser system for </a:t>
            </a:r>
            <a:r>
              <a:rPr lang="en-GB" b="1" dirty="0">
                <a:latin typeface="Palatino Linotype" pitchFamily="18" charset="0"/>
              </a:rPr>
              <a:t>v</a:t>
            </a:r>
            <a:r>
              <a:rPr lang="en-GB" b="1" dirty="0" smtClean="0">
                <a:latin typeface="Palatino Linotype" pitchFamily="18" charset="0"/>
              </a:rPr>
              <a:t>ibration </a:t>
            </a:r>
            <a:r>
              <a:rPr lang="en-GB" b="1" dirty="0">
                <a:latin typeface="Palatino Linotype" pitchFamily="18" charset="0"/>
              </a:rPr>
              <a:t>and </a:t>
            </a:r>
            <a:r>
              <a:rPr lang="en-GB" b="1" dirty="0" smtClean="0">
                <a:latin typeface="Palatino Linotype" pitchFamily="18" charset="0"/>
              </a:rPr>
              <a:t>shock testing; </a:t>
            </a:r>
            <a:endParaRPr lang="en-GB" b="1" dirty="0">
              <a:latin typeface="Palatino Linotype" pitchFamily="18" charset="0"/>
            </a:endParaRPr>
          </a:p>
          <a:p>
            <a:pPr algn="just">
              <a:buFontTx/>
              <a:buChar char="•"/>
            </a:pPr>
            <a:r>
              <a:rPr lang="en-GB" b="1" dirty="0">
                <a:latin typeface="Palatino Linotype" pitchFamily="18" charset="0"/>
              </a:rPr>
              <a:t>THz spectrometer, Raman spectrometer </a:t>
            </a:r>
            <a:r>
              <a:rPr lang="en-GB" b="1" dirty="0" smtClean="0">
                <a:latin typeface="Palatino Linotype" pitchFamily="18" charset="0"/>
              </a:rPr>
              <a:t>;</a:t>
            </a:r>
            <a:endParaRPr lang="en-GB" b="1" dirty="0">
              <a:latin typeface="Palatino Linotype" pitchFamily="18" charset="0"/>
            </a:endParaRPr>
          </a:p>
          <a:p>
            <a:pPr algn="just">
              <a:buFontTx/>
              <a:buChar char="•"/>
            </a:pPr>
            <a:r>
              <a:rPr lang="en-GB" b="1" dirty="0" err="1">
                <a:latin typeface="Palatino Linotype" pitchFamily="18" charset="0"/>
              </a:rPr>
              <a:t>Tunable</a:t>
            </a:r>
            <a:r>
              <a:rPr lang="en-GB" b="1" dirty="0">
                <a:latin typeface="Palatino Linotype" pitchFamily="18" charset="0"/>
              </a:rPr>
              <a:t> lasers operating in </a:t>
            </a:r>
            <a:r>
              <a:rPr lang="en-GB" b="1" dirty="0" err="1">
                <a:latin typeface="Palatino Linotype" pitchFamily="18" charset="0"/>
              </a:rPr>
              <a:t>ps</a:t>
            </a:r>
            <a:r>
              <a:rPr lang="en-GB" b="1" dirty="0">
                <a:latin typeface="Palatino Linotype" pitchFamily="18" charset="0"/>
              </a:rPr>
              <a:t> pulses </a:t>
            </a:r>
            <a:r>
              <a:rPr lang="en-GB" b="1" dirty="0" smtClean="0">
                <a:latin typeface="Palatino Linotype" pitchFamily="18" charset="0"/>
              </a:rPr>
              <a:t>;</a:t>
            </a:r>
            <a:endParaRPr lang="en-GB" b="1" dirty="0">
              <a:latin typeface="Palatino Linotype" pitchFamily="18" charset="0"/>
            </a:endParaRPr>
          </a:p>
          <a:p>
            <a:pPr algn="just">
              <a:buFontTx/>
              <a:buChar char="•"/>
            </a:pPr>
            <a:r>
              <a:rPr lang="en-GB" b="1" dirty="0">
                <a:latin typeface="Palatino Linotype" pitchFamily="18" charset="0"/>
              </a:rPr>
              <a:t>Optical frequency synthesizer based on </a:t>
            </a:r>
            <a:r>
              <a:rPr lang="en-GB" b="1" dirty="0" smtClean="0">
                <a:latin typeface="Palatino Linotype" pitchFamily="18" charset="0"/>
              </a:rPr>
              <a:t>“Frequency </a:t>
            </a:r>
            <a:r>
              <a:rPr lang="en-GB" b="1" dirty="0">
                <a:latin typeface="Palatino Linotype" pitchFamily="18" charset="0"/>
              </a:rPr>
              <a:t>C</a:t>
            </a:r>
            <a:r>
              <a:rPr lang="en-GB" b="1" dirty="0" smtClean="0">
                <a:latin typeface="Palatino Linotype" pitchFamily="18" charset="0"/>
              </a:rPr>
              <a:t>omb</a:t>
            </a:r>
            <a:r>
              <a:rPr lang="en-GB" b="1" dirty="0">
                <a:latin typeface="Palatino Linotype" pitchFamily="18" charset="0"/>
              </a:rPr>
              <a:t>" </a:t>
            </a:r>
            <a:r>
              <a:rPr lang="en-GB" b="1" dirty="0" smtClean="0">
                <a:latin typeface="Palatino Linotype" pitchFamily="18" charset="0"/>
              </a:rPr>
              <a:t>technology;</a:t>
            </a:r>
            <a:endParaRPr lang="en-GB" b="1" dirty="0">
              <a:latin typeface="Palatino Linotype" pitchFamily="18" charset="0"/>
            </a:endParaRPr>
          </a:p>
          <a:p>
            <a:pPr algn="just">
              <a:buFontTx/>
              <a:buChar char="•"/>
            </a:pPr>
            <a:r>
              <a:rPr lang="en-GB" b="1" dirty="0" err="1">
                <a:latin typeface="Palatino Linotype" pitchFamily="18" charset="0"/>
              </a:rPr>
              <a:t>Tunable</a:t>
            </a:r>
            <a:r>
              <a:rPr lang="en-GB" b="1" dirty="0">
                <a:latin typeface="Palatino Linotype" pitchFamily="18" charset="0"/>
              </a:rPr>
              <a:t> lasers operating in ns pulses (UV - near IR</a:t>
            </a:r>
            <a:r>
              <a:rPr lang="en-GB" b="1" dirty="0" smtClean="0">
                <a:latin typeface="Palatino Linotype" pitchFamily="18" charset="0"/>
              </a:rPr>
              <a:t>); </a:t>
            </a:r>
            <a:endParaRPr lang="en-GB" b="1" dirty="0">
              <a:latin typeface="Palatino Linotype" pitchFamily="18" charset="0"/>
            </a:endParaRPr>
          </a:p>
          <a:p>
            <a:pPr algn="just">
              <a:buFontTx/>
              <a:buChar char="•"/>
            </a:pPr>
            <a:r>
              <a:rPr lang="en-GB" b="1" dirty="0" err="1">
                <a:latin typeface="Palatino Linotype" pitchFamily="18" charset="0"/>
              </a:rPr>
              <a:t>Lambdameter</a:t>
            </a:r>
            <a:r>
              <a:rPr lang="en-GB" b="1" dirty="0">
                <a:latin typeface="Palatino Linotype" pitchFamily="18" charset="0"/>
              </a:rPr>
              <a:t> and spectrum </a:t>
            </a:r>
            <a:r>
              <a:rPr lang="en-GB" b="1" dirty="0" smtClean="0">
                <a:latin typeface="Palatino Linotype" pitchFamily="18" charset="0"/>
              </a:rPr>
              <a:t>analyser ;</a:t>
            </a:r>
            <a:endParaRPr lang="en-GB" b="1" dirty="0">
              <a:latin typeface="Palatino Linotype" pitchFamily="18" charset="0"/>
            </a:endParaRPr>
          </a:p>
          <a:p>
            <a:pPr algn="just">
              <a:buFontTx/>
              <a:buChar char="•"/>
            </a:pPr>
            <a:r>
              <a:rPr lang="en-GB" b="1" dirty="0" err="1" smtClean="0">
                <a:latin typeface="Palatino Linotype" pitchFamily="18" charset="0"/>
              </a:rPr>
              <a:t>Thermographic</a:t>
            </a:r>
            <a:r>
              <a:rPr lang="en-GB" b="1" dirty="0" smtClean="0">
                <a:latin typeface="Palatino Linotype" pitchFamily="18" charset="0"/>
              </a:rPr>
              <a:t> chambers.</a:t>
            </a:r>
            <a:endParaRPr lang="en-GB"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8598" y="1268760"/>
            <a:ext cx="857689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b="1" dirty="0" smtClean="0">
                <a:solidFill>
                  <a:srgbClr val="FFFFFF"/>
                </a:solidFill>
                <a:latin typeface="Palatino Linotype" pitchFamily="18" charset="0"/>
                <a:cs typeface="Arial" charset="0"/>
              </a:rPr>
              <a:t>AREA </a:t>
            </a:r>
            <a:r>
              <a:rPr lang="en-US" sz="2400" b="1" dirty="0">
                <a:solidFill>
                  <a:srgbClr val="FFFFFF"/>
                </a:solidFill>
                <a:latin typeface="Palatino Linotype" pitchFamily="18" charset="0"/>
                <a:cs typeface="Arial" charset="0"/>
              </a:rPr>
              <a:t>OF </a:t>
            </a:r>
            <a:r>
              <a:rPr lang="en-US" sz="2400" b="1" dirty="0" smtClean="0">
                <a:solidFill>
                  <a:srgbClr val="FFFFFF"/>
                </a:solidFill>
                <a:latin typeface="Palatino Linotype" pitchFamily="18" charset="0"/>
                <a:cs typeface="Arial" charset="0"/>
              </a:rPr>
              <a:t>APPLICATIONS OF ELI-NP </a:t>
            </a:r>
            <a:r>
              <a:rPr lang="en-GB" sz="2400" b="1" dirty="0" smtClean="0">
                <a:solidFill>
                  <a:srgbClr val="FFFFFF"/>
                </a:solidFill>
                <a:latin typeface="Palatino Linotype" pitchFamily="18" charset="0"/>
                <a:cs typeface="Arial" charset="0"/>
              </a:rPr>
              <a:t>(</a:t>
            </a:r>
            <a:r>
              <a:rPr lang="en-GB" sz="2400" b="1" dirty="0">
                <a:solidFill>
                  <a:srgbClr val="FFFFFF"/>
                </a:solidFill>
                <a:latin typeface="Palatino Linotype" pitchFamily="18" charset="0"/>
                <a:cs typeface="Arial" charset="0"/>
              </a:rPr>
              <a:t>I)</a:t>
            </a:r>
          </a:p>
        </p:txBody>
      </p:sp>
      <p:sp>
        <p:nvSpPr>
          <p:cNvPr id="3" name="TextBox 2"/>
          <p:cNvSpPr txBox="1"/>
          <p:nvPr/>
        </p:nvSpPr>
        <p:spPr>
          <a:xfrm>
            <a:off x="768599" y="2215892"/>
            <a:ext cx="8576890" cy="4093428"/>
          </a:xfrm>
          <a:prstGeom prst="rect">
            <a:avLst/>
          </a:prstGeom>
          <a:solidFill>
            <a:schemeClr val="accent2">
              <a:lumMod val="20000"/>
              <a:lumOff val="80000"/>
            </a:schemeClr>
          </a:solidFill>
          <a:ln w="38100">
            <a:solidFill>
              <a:schemeClr val="accent6">
                <a:lumMod val="50000"/>
              </a:schemeClr>
            </a:solidFill>
          </a:ln>
        </p:spPr>
        <p:txBody>
          <a:bodyPr wrap="square">
            <a:spAutoFit/>
          </a:bodyPr>
          <a:lstStyle/>
          <a:p>
            <a:pPr algn="just"/>
            <a:r>
              <a:rPr lang="fr-FR" sz="2600" b="1" dirty="0" smtClean="0">
                <a:latin typeface="Palatino Linotype" pitchFamily="18" charset="0"/>
              </a:rPr>
              <a:t>-</a:t>
            </a:r>
            <a:r>
              <a:rPr lang="en-US" sz="2600" b="1" dirty="0" smtClean="0">
                <a:latin typeface="Palatino Linotype" pitchFamily="18" charset="0"/>
              </a:rPr>
              <a:t>Studying </a:t>
            </a:r>
            <a:r>
              <a:rPr lang="en-US" sz="2600" b="1" dirty="0">
                <a:latin typeface="Palatino Linotype" pitchFamily="18" charset="0"/>
              </a:rPr>
              <a:t>the phenomena currently anticipated theoretically or mathematical modeling, such as vacuum birefringence and create pairs of particles-antiparticles in intense electric fields using giant laser power</a:t>
            </a:r>
            <a:r>
              <a:rPr lang="fr-FR" sz="2600" b="1" dirty="0">
                <a:latin typeface="Palatino Linotype" pitchFamily="18" charset="0"/>
              </a:rPr>
              <a:t>. </a:t>
            </a:r>
            <a:r>
              <a:rPr lang="en-US" sz="2600" b="1" i="1" dirty="0">
                <a:solidFill>
                  <a:srgbClr val="0000FF"/>
                </a:solidFill>
                <a:latin typeface="Palatino Linotype" pitchFamily="18" charset="0"/>
              </a:rPr>
              <a:t>The results could change forever view the world in which we live, bringing confirmation or denial of fundamental assumptions.</a:t>
            </a:r>
          </a:p>
          <a:p>
            <a:pPr algn="just">
              <a:buFontTx/>
              <a:buChar char="-"/>
            </a:pPr>
            <a:r>
              <a:rPr lang="en-US" sz="2600" b="1" dirty="0" smtClean="0">
                <a:latin typeface="Palatino Linotype" pitchFamily="18" charset="0"/>
              </a:rPr>
              <a:t> New </a:t>
            </a:r>
            <a:r>
              <a:rPr lang="en-US" sz="2600" b="1" dirty="0">
                <a:latin typeface="Palatino Linotype" pitchFamily="18" charset="0"/>
              </a:rPr>
              <a:t>approaches to current extremely expensive anti-CANCER therapies by using </a:t>
            </a:r>
            <a:r>
              <a:rPr lang="en-US" sz="2600" b="1" dirty="0" smtClean="0">
                <a:latin typeface="Palatino Linotype" pitchFamily="18" charset="0"/>
              </a:rPr>
              <a:t>proton - and electron - beams accelerated </a:t>
            </a:r>
            <a:r>
              <a:rPr lang="en-US" sz="2600" b="1" dirty="0">
                <a:latin typeface="Palatino Linotype" pitchFamily="18" charset="0"/>
              </a:rPr>
              <a:t>by high power laser radiation.</a:t>
            </a:r>
            <a:endParaRPr lang="fr-FR" sz="2600"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268760"/>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b="1" dirty="0" smtClean="0">
                <a:solidFill>
                  <a:srgbClr val="FFFFFF"/>
                </a:solidFill>
                <a:latin typeface="Palatino Linotype" pitchFamily="18" charset="0"/>
                <a:cs typeface="Arial" charset="0"/>
              </a:rPr>
              <a:t>AREA </a:t>
            </a:r>
            <a:r>
              <a:rPr lang="en-US" sz="2400" b="1" dirty="0">
                <a:solidFill>
                  <a:srgbClr val="FFFFFF"/>
                </a:solidFill>
                <a:latin typeface="Palatino Linotype" pitchFamily="18" charset="0"/>
                <a:cs typeface="Arial" charset="0"/>
              </a:rPr>
              <a:t>OF APPLICATIONS </a:t>
            </a:r>
            <a:r>
              <a:rPr lang="en-US" sz="2400" b="1" dirty="0" smtClean="0">
                <a:solidFill>
                  <a:srgbClr val="FFFFFF"/>
                </a:solidFill>
                <a:latin typeface="Palatino Linotype" pitchFamily="18" charset="0"/>
                <a:cs typeface="Arial" charset="0"/>
              </a:rPr>
              <a:t>OF ELI-NP </a:t>
            </a:r>
            <a:r>
              <a:rPr lang="en-GB" sz="2400" b="1" dirty="0" smtClean="0">
                <a:solidFill>
                  <a:srgbClr val="FFFFFF"/>
                </a:solidFill>
                <a:latin typeface="Palatino Linotype" pitchFamily="18" charset="0"/>
                <a:cs typeface="Arial" charset="0"/>
              </a:rPr>
              <a:t>(</a:t>
            </a:r>
            <a:r>
              <a:rPr lang="en-GB" sz="2400" b="1" dirty="0">
                <a:solidFill>
                  <a:srgbClr val="FFFFFF"/>
                </a:solidFill>
                <a:latin typeface="Palatino Linotype" pitchFamily="18" charset="0"/>
                <a:cs typeface="Arial" charset="0"/>
              </a:rPr>
              <a:t>II)</a:t>
            </a:r>
          </a:p>
        </p:txBody>
      </p:sp>
      <p:sp>
        <p:nvSpPr>
          <p:cNvPr id="3" name="TextBox 2"/>
          <p:cNvSpPr txBox="1"/>
          <p:nvPr/>
        </p:nvSpPr>
        <p:spPr>
          <a:xfrm>
            <a:off x="776288" y="1989138"/>
            <a:ext cx="8569200" cy="4154984"/>
          </a:xfrm>
          <a:prstGeom prst="rect">
            <a:avLst/>
          </a:prstGeom>
          <a:solidFill>
            <a:schemeClr val="accent3">
              <a:lumMod val="20000"/>
              <a:lumOff val="80000"/>
            </a:schemeClr>
          </a:solidFill>
          <a:ln w="38100">
            <a:solidFill>
              <a:schemeClr val="accent6">
                <a:lumMod val="75000"/>
              </a:schemeClr>
            </a:solidFill>
          </a:ln>
        </p:spPr>
        <p:txBody>
          <a:bodyPr wrap="square">
            <a:spAutoFit/>
          </a:bodyPr>
          <a:lstStyle/>
          <a:p>
            <a:pPr marL="361950" indent="-361950" algn="just"/>
            <a:r>
              <a:rPr lang="fr-FR" sz="2200" b="1" dirty="0" smtClean="0">
                <a:latin typeface="Palatino Linotype" pitchFamily="18" charset="0"/>
              </a:rPr>
              <a:t>-  </a:t>
            </a:r>
            <a:r>
              <a:rPr lang="en-US" sz="2200" b="1" dirty="0" smtClean="0">
                <a:latin typeface="Palatino Linotype" pitchFamily="18" charset="0"/>
              </a:rPr>
              <a:t>To </a:t>
            </a:r>
            <a:r>
              <a:rPr lang="en-US" sz="2200" b="1" dirty="0">
                <a:latin typeface="Palatino Linotype" pitchFamily="18" charset="0"/>
              </a:rPr>
              <a:t>improve the </a:t>
            </a:r>
            <a:r>
              <a:rPr lang="en-US" sz="2200" b="1" dirty="0" smtClean="0">
                <a:latin typeface="Palatino Linotype" pitchFamily="18" charset="0"/>
              </a:rPr>
              <a:t>production efficiency in the area of new </a:t>
            </a:r>
            <a:r>
              <a:rPr lang="en-US" sz="2200" b="1" dirty="0">
                <a:latin typeface="Palatino Linotype" pitchFamily="18" charset="0"/>
              </a:rPr>
              <a:t>radioisotope radiation </a:t>
            </a:r>
            <a:r>
              <a:rPr lang="en-US" sz="2200" b="1" dirty="0" smtClean="0">
                <a:latin typeface="Palatino Linotype" pitchFamily="18" charset="0"/>
              </a:rPr>
              <a:t>therapy </a:t>
            </a:r>
            <a:r>
              <a:rPr lang="en-US" sz="2200" b="1" dirty="0">
                <a:latin typeface="Palatino Linotype" pitchFamily="18" charset="0"/>
              </a:rPr>
              <a:t>and </a:t>
            </a:r>
            <a:r>
              <a:rPr lang="en-US" sz="2200" b="1" dirty="0" smtClean="0">
                <a:latin typeface="Palatino Linotype" pitchFamily="18" charset="0"/>
              </a:rPr>
              <a:t>chemotherapy using the excellent performances of </a:t>
            </a:r>
            <a:r>
              <a:rPr lang="en-US" sz="2200" b="1" dirty="0">
                <a:latin typeface="Palatino Linotype" pitchFamily="18" charset="0"/>
              </a:rPr>
              <a:t>a new </a:t>
            </a:r>
            <a:r>
              <a:rPr lang="en-US" sz="2200" b="1" dirty="0" smtClean="0">
                <a:latin typeface="Palatino Linotype" pitchFamily="18" charset="0"/>
              </a:rPr>
              <a:t>Platinum radioactive isotope;</a:t>
            </a:r>
            <a:endParaRPr lang="en-US" sz="2200" b="1" dirty="0">
              <a:latin typeface="Palatino Linotype" pitchFamily="18" charset="0"/>
            </a:endParaRPr>
          </a:p>
          <a:p>
            <a:pPr marL="342900" indent="-342900" algn="just">
              <a:buFontTx/>
              <a:buChar char="-"/>
            </a:pPr>
            <a:r>
              <a:rPr lang="en-US" sz="2200" b="1" dirty="0" smtClean="0">
                <a:latin typeface="Palatino Linotype" pitchFamily="18" charset="0"/>
              </a:rPr>
              <a:t>Applications </a:t>
            </a:r>
            <a:r>
              <a:rPr lang="en-US" sz="2200" b="1" dirty="0">
                <a:latin typeface="Palatino Linotype" pitchFamily="18" charset="0"/>
              </a:rPr>
              <a:t>in materials physics: studying the </a:t>
            </a:r>
            <a:r>
              <a:rPr lang="en-US" sz="2200" b="1" dirty="0" smtClean="0">
                <a:latin typeface="Palatino Linotype" pitchFamily="18" charset="0"/>
              </a:rPr>
              <a:t>behavior  </a:t>
            </a:r>
            <a:r>
              <a:rPr lang="en-US" sz="2200" b="1" dirty="0">
                <a:latin typeface="Palatino Linotype" pitchFamily="18" charset="0"/>
              </a:rPr>
              <a:t>of materials under extreme conditions of irradiation: </a:t>
            </a:r>
            <a:r>
              <a:rPr lang="en-US" sz="2200" b="1" dirty="0" smtClean="0">
                <a:latin typeface="Palatino Linotype" pitchFamily="18" charset="0"/>
              </a:rPr>
              <a:t>study on </a:t>
            </a:r>
            <a:r>
              <a:rPr lang="en-US" sz="2200" b="1" dirty="0">
                <a:latin typeface="Palatino Linotype" pitchFamily="18" charset="0"/>
              </a:rPr>
              <a:t>parts of nuclear power plants, including the simulation of </a:t>
            </a:r>
            <a:r>
              <a:rPr lang="en-US" sz="2200" b="1" dirty="0" smtClean="0">
                <a:latin typeface="Palatino Linotype" pitchFamily="18" charset="0"/>
              </a:rPr>
              <a:t>long- </a:t>
            </a:r>
            <a:r>
              <a:rPr lang="en-US" sz="2200" b="1" dirty="0">
                <a:latin typeface="Palatino Linotype" pitchFamily="18" charset="0"/>
              </a:rPr>
              <a:t>term operation in extreme conditions</a:t>
            </a:r>
            <a:r>
              <a:rPr lang="en-US" sz="2200" b="1" dirty="0" smtClean="0">
                <a:latin typeface="Palatino Linotype" pitchFamily="18" charset="0"/>
              </a:rPr>
              <a:t>;</a:t>
            </a:r>
          </a:p>
          <a:p>
            <a:pPr marL="342900" indent="-342900" algn="just">
              <a:buFontTx/>
              <a:buChar char="-"/>
            </a:pPr>
            <a:r>
              <a:rPr lang="en-US" sz="2200" b="1" dirty="0">
                <a:latin typeface="Palatino Linotype" pitchFamily="18" charset="0"/>
              </a:rPr>
              <a:t>G</a:t>
            </a:r>
            <a:r>
              <a:rPr lang="en-US" sz="2200" b="1" dirty="0" smtClean="0">
                <a:latin typeface="Palatino Linotype" pitchFamily="18" charset="0"/>
              </a:rPr>
              <a:t>eneration </a:t>
            </a:r>
            <a:r>
              <a:rPr lang="en-US" sz="2200" b="1" dirty="0">
                <a:latin typeface="Palatino Linotype" pitchFamily="18" charset="0"/>
              </a:rPr>
              <a:t>of new types of </a:t>
            </a:r>
            <a:r>
              <a:rPr lang="en-US" sz="2200" b="1" dirty="0" err="1" smtClean="0">
                <a:latin typeface="Palatino Linotype" pitchFamily="18" charset="0"/>
              </a:rPr>
              <a:t>nanopowders</a:t>
            </a:r>
            <a:r>
              <a:rPr lang="en-US" sz="2200" b="1" dirty="0">
                <a:latin typeface="Palatino Linotype" pitchFamily="18" charset="0"/>
              </a:rPr>
              <a:t>, including "coated metallic </a:t>
            </a:r>
            <a:r>
              <a:rPr lang="en-US" sz="2200" b="1" dirty="0" err="1" smtClean="0">
                <a:latin typeface="Palatino Linotype" pitchFamily="18" charset="0"/>
              </a:rPr>
              <a:t>nanopowder</a:t>
            </a:r>
            <a:r>
              <a:rPr lang="en-US" sz="2200" b="1" dirty="0">
                <a:latin typeface="Palatino Linotype" pitchFamily="18" charset="0"/>
              </a:rPr>
              <a:t>", with the possibility </a:t>
            </a:r>
            <a:r>
              <a:rPr lang="en-US" sz="2200" b="1" dirty="0" smtClean="0">
                <a:latin typeface="Palatino Linotype" pitchFamily="18" charset="0"/>
              </a:rPr>
              <a:t>to be guided </a:t>
            </a:r>
            <a:r>
              <a:rPr lang="en-US" sz="2200" b="1" dirty="0">
                <a:latin typeface="Palatino Linotype" pitchFamily="18" charset="0"/>
              </a:rPr>
              <a:t>and </a:t>
            </a:r>
            <a:r>
              <a:rPr lang="en-US" sz="2200" b="1" dirty="0" smtClean="0">
                <a:latin typeface="Palatino Linotype" pitchFamily="18" charset="0"/>
              </a:rPr>
              <a:t>positioned by electromagnetic </a:t>
            </a:r>
            <a:r>
              <a:rPr lang="en-US" sz="2200" b="1" dirty="0">
                <a:latin typeface="Palatino Linotype" pitchFamily="18" charset="0"/>
              </a:rPr>
              <a:t>field</a:t>
            </a:r>
            <a:r>
              <a:rPr lang="en-US" sz="2200" b="1" dirty="0" smtClean="0">
                <a:latin typeface="Palatino Linotype" pitchFamily="18" charset="0"/>
              </a:rPr>
              <a:t>;</a:t>
            </a:r>
          </a:p>
          <a:p>
            <a:pPr marL="342900" indent="-342900" algn="just">
              <a:buFontTx/>
              <a:buChar char="-"/>
            </a:pPr>
            <a:r>
              <a:rPr lang="en-US" sz="2200" b="1" dirty="0">
                <a:latin typeface="Palatino Linotype" pitchFamily="18" charset="0"/>
              </a:rPr>
              <a:t>P</a:t>
            </a:r>
            <a:r>
              <a:rPr lang="en-US" sz="2200" b="1" dirty="0" smtClean="0">
                <a:latin typeface="Palatino Linotype" pitchFamily="18" charset="0"/>
              </a:rPr>
              <a:t>roduction </a:t>
            </a:r>
            <a:r>
              <a:rPr lang="en-US" sz="2200" b="1" dirty="0">
                <a:latin typeface="Palatino Linotype" pitchFamily="18" charset="0"/>
              </a:rPr>
              <a:t>of new </a:t>
            </a:r>
            <a:r>
              <a:rPr lang="en-US" sz="2200" b="1" dirty="0" smtClean="0">
                <a:latin typeface="Palatino Linotype" pitchFamily="18" charset="0"/>
              </a:rPr>
              <a:t>radioisotopes for medical </a:t>
            </a:r>
            <a:r>
              <a:rPr lang="en-US" sz="2200" b="1" dirty="0">
                <a:latin typeface="Palatino Linotype" pitchFamily="18" charset="0"/>
              </a:rPr>
              <a:t>use - such as Mb99.</a:t>
            </a:r>
            <a:endParaRPr lang="en-GB" sz="2200"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5002" y="1023119"/>
            <a:ext cx="858048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GENESIS OF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CLARA”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PROJECT </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(I)</a:t>
            </a:r>
          </a:p>
        </p:txBody>
      </p:sp>
      <p:sp>
        <p:nvSpPr>
          <p:cNvPr id="3" name="TextBox 2"/>
          <p:cNvSpPr txBox="1"/>
          <p:nvPr/>
        </p:nvSpPr>
        <p:spPr>
          <a:xfrm>
            <a:off x="344489" y="1712997"/>
            <a:ext cx="9288462" cy="4524315"/>
          </a:xfrm>
          <a:prstGeom prst="rect">
            <a:avLst/>
          </a:prstGeom>
          <a:solidFill>
            <a:schemeClr val="accent6">
              <a:lumMod val="20000"/>
              <a:lumOff val="80000"/>
            </a:schemeClr>
          </a:solidFill>
          <a:ln w="38100">
            <a:solidFill>
              <a:srgbClr val="FFC000"/>
            </a:solidFill>
          </a:ln>
        </p:spPr>
        <p:txBody>
          <a:bodyPr wrap="square">
            <a:spAutoFit/>
          </a:bodyPr>
          <a:lstStyle/>
          <a:p>
            <a:pPr algn="just" fontAlgn="auto">
              <a:spcBef>
                <a:spcPts val="0"/>
              </a:spcBef>
              <a:spcAft>
                <a:spcPts val="0"/>
              </a:spcAft>
              <a:defRPr/>
            </a:pPr>
            <a:r>
              <a:rPr lang="en-GB" b="1" u="sng" dirty="0">
                <a:solidFill>
                  <a:srgbClr val="002060"/>
                </a:solidFill>
                <a:latin typeface="Palatino Linotype" panose="02040502050505030304" pitchFamily="18" charset="0"/>
                <a:cs typeface="+mn-cs"/>
              </a:rPr>
              <a:t>June 2013 - March 2014</a:t>
            </a:r>
            <a:r>
              <a:rPr lang="en-GB" b="1" dirty="0">
                <a:solidFill>
                  <a:srgbClr val="002060"/>
                </a:solidFill>
                <a:latin typeface="Palatino Linotype" panose="02040502050505030304" pitchFamily="18" charset="0"/>
                <a:cs typeface="+mn-cs"/>
              </a:rPr>
              <a:t>:</a:t>
            </a:r>
          </a:p>
          <a:p>
            <a:pPr marL="285750" indent="-285750" algn="just" fontAlgn="auto">
              <a:spcBef>
                <a:spcPts val="0"/>
              </a:spcBef>
              <a:spcAft>
                <a:spcPts val="0"/>
              </a:spcAft>
              <a:buFont typeface="Wingdings" panose="05000000000000000000" pitchFamily="2" charset="2"/>
              <a:buChar char="v"/>
              <a:defRPr/>
            </a:pPr>
            <a:r>
              <a:rPr lang="en-US" b="1" dirty="0" smtClean="0">
                <a:latin typeface="Palatino Linotype" panose="02040502050505030304" pitchFamily="18" charset="0"/>
                <a:cs typeface="+mn-cs"/>
              </a:rPr>
              <a:t>"</a:t>
            </a:r>
            <a:r>
              <a:rPr lang="en-US" b="1" dirty="0" err="1" smtClean="0">
                <a:latin typeface="Palatino Linotype" panose="02040502050505030304" pitchFamily="18" charset="0"/>
                <a:cs typeface="+mn-cs"/>
              </a:rPr>
              <a:t>Brainstorming“and</a:t>
            </a:r>
            <a:r>
              <a:rPr lang="en-US" b="1" dirty="0" smtClean="0">
                <a:latin typeface="Palatino Linotype" panose="02040502050505030304" pitchFamily="18" charset="0"/>
                <a:cs typeface="+mn-cs"/>
              </a:rPr>
              <a:t> </a:t>
            </a:r>
            <a:r>
              <a:rPr lang="en-US" b="1" dirty="0">
                <a:latin typeface="Palatino Linotype" panose="02040502050505030304" pitchFamily="18" charset="0"/>
                <a:cs typeface="+mn-cs"/>
              </a:rPr>
              <a:t>informal </a:t>
            </a:r>
            <a:r>
              <a:rPr lang="en-US" b="1" dirty="0" smtClean="0">
                <a:latin typeface="Palatino Linotype" panose="02040502050505030304" pitchFamily="18" charset="0"/>
                <a:cs typeface="+mn-cs"/>
              </a:rPr>
              <a:t>discussions in order to properly evaluate the unique </a:t>
            </a:r>
            <a:r>
              <a:rPr lang="en-US" b="1" dirty="0">
                <a:latin typeface="Palatino Linotype" panose="02040502050505030304" pitchFamily="18" charset="0"/>
                <a:cs typeface="+mn-cs"/>
              </a:rPr>
              <a:t>potential </a:t>
            </a:r>
            <a:r>
              <a:rPr lang="en-US" b="1" dirty="0" smtClean="0">
                <a:latin typeface="Palatino Linotype" panose="02040502050505030304" pitchFamily="18" charset="0"/>
              </a:rPr>
              <a:t>of </a:t>
            </a:r>
            <a:r>
              <a:rPr lang="en-US" b="1" dirty="0">
                <a:latin typeface="Palatino Linotype" panose="02040502050505030304" pitchFamily="18" charset="0"/>
              </a:rPr>
              <a:t>existing or </a:t>
            </a:r>
            <a:r>
              <a:rPr lang="en-US" b="1" dirty="0" smtClean="0">
                <a:latin typeface="Palatino Linotype" panose="02040502050505030304" pitchFamily="18" charset="0"/>
              </a:rPr>
              <a:t>under development equipment </a:t>
            </a:r>
            <a:r>
              <a:rPr lang="en-US" b="1" dirty="0">
                <a:latin typeface="Palatino Linotype" panose="02040502050505030304" pitchFamily="18" charset="0"/>
              </a:rPr>
              <a:t>and </a:t>
            </a:r>
            <a:r>
              <a:rPr lang="en-US" b="1" dirty="0" smtClean="0">
                <a:latin typeface="Palatino Linotype" panose="02040502050505030304" pitchFamily="18" charset="0"/>
              </a:rPr>
              <a:t>facilities on </a:t>
            </a:r>
            <a:r>
              <a:rPr lang="en-US" b="1" dirty="0" err="1" smtClean="0">
                <a:latin typeface="Palatino Linotype" panose="02040502050505030304" pitchFamily="18" charset="0"/>
              </a:rPr>
              <a:t>Magurele</a:t>
            </a:r>
            <a:r>
              <a:rPr lang="en-US" b="1" dirty="0" smtClean="0">
                <a:latin typeface="Palatino Linotype" panose="02040502050505030304" pitchFamily="18" charset="0"/>
              </a:rPr>
              <a:t> Platform </a:t>
            </a:r>
            <a:r>
              <a:rPr lang="en-US" b="1" dirty="0">
                <a:latin typeface="Palatino Linotype" panose="02040502050505030304" pitchFamily="18" charset="0"/>
              </a:rPr>
              <a:t>in the field of </a:t>
            </a:r>
            <a:r>
              <a:rPr lang="en-US" b="1" dirty="0" smtClean="0">
                <a:latin typeface="Palatino Linotype" panose="02040502050505030304" pitchFamily="18" charset="0"/>
              </a:rPr>
              <a:t>fundamental &amp; </a:t>
            </a:r>
            <a:r>
              <a:rPr lang="en-US" b="1" dirty="0" smtClean="0">
                <a:latin typeface="Palatino Linotype" panose="02040502050505030304" pitchFamily="18" charset="0"/>
                <a:cs typeface="+mn-cs"/>
              </a:rPr>
              <a:t>applied </a:t>
            </a:r>
            <a:r>
              <a:rPr lang="en-US" b="1" dirty="0">
                <a:latin typeface="Palatino Linotype" panose="02040502050505030304" pitchFamily="18" charset="0"/>
                <a:cs typeface="+mn-cs"/>
              </a:rPr>
              <a:t>scientific research "beyond the </a:t>
            </a:r>
            <a:r>
              <a:rPr lang="en-US" b="1" dirty="0" smtClean="0">
                <a:latin typeface="Palatino Linotype" panose="02040502050505030304" pitchFamily="18" charset="0"/>
                <a:cs typeface="+mn-cs"/>
              </a:rPr>
              <a:t>limits“, followed by technology </a:t>
            </a:r>
            <a:r>
              <a:rPr lang="en-US" b="1" dirty="0">
                <a:latin typeface="Palatino Linotype" panose="02040502050505030304" pitchFamily="18" charset="0"/>
                <a:cs typeface="+mn-cs"/>
              </a:rPr>
              <a:t>transfer of the results to potentially large economic actors and SMEs - </a:t>
            </a:r>
            <a:r>
              <a:rPr lang="en-US" b="1" dirty="0" smtClean="0">
                <a:latin typeface="Palatino Linotype" panose="02040502050505030304" pitchFamily="18" charset="0"/>
                <a:cs typeface="+mn-cs"/>
              </a:rPr>
              <a:t>with </a:t>
            </a:r>
            <a:r>
              <a:rPr lang="en-GB" b="1" dirty="0">
                <a:latin typeface="Palatino Linotype" panose="02040502050505030304" pitchFamily="18" charset="0"/>
                <a:cs typeface="+mn-cs"/>
              </a:rPr>
              <a:t>:</a:t>
            </a:r>
          </a:p>
          <a:p>
            <a:pPr marL="285750" indent="-285750" algn="just" fontAlgn="auto">
              <a:spcBef>
                <a:spcPts val="0"/>
              </a:spcBef>
              <a:spcAft>
                <a:spcPts val="0"/>
              </a:spcAft>
              <a:buFont typeface="Arial" panose="020B0604020202020204" pitchFamily="34" charset="0"/>
              <a:buChar char="•"/>
              <a:defRPr/>
            </a:pPr>
            <a:r>
              <a:rPr lang="en-GB" b="1" dirty="0">
                <a:latin typeface="Palatino Linotype" panose="02040502050505030304" pitchFamily="18" charset="0"/>
              </a:rPr>
              <a:t>European </a:t>
            </a:r>
            <a:r>
              <a:rPr lang="en-GB" b="1" dirty="0" smtClean="0">
                <a:latin typeface="Palatino Linotype" panose="02040502050505030304" pitchFamily="18" charset="0"/>
                <a:cs typeface="+mn-cs"/>
              </a:rPr>
              <a:t>Commission</a:t>
            </a:r>
            <a:r>
              <a:rPr lang="en-GB" dirty="0">
                <a:latin typeface="Palatino Linotype" panose="02040502050505030304" pitchFamily="18" charset="0"/>
                <a:cs typeface="+mn-cs"/>
              </a:rPr>
              <a:t>: </a:t>
            </a:r>
            <a:r>
              <a:rPr lang="en-GB" b="1" dirty="0">
                <a:latin typeface="Palatino Linotype" panose="02040502050505030304" pitchFamily="18" charset="0"/>
                <a:cs typeface="+mn-cs"/>
              </a:rPr>
              <a:t>DG ENT, DG RTD, DG EMPL, DG REGIO</a:t>
            </a:r>
            <a:r>
              <a:rPr lang="en-GB" dirty="0">
                <a:latin typeface="Palatino Linotype" panose="02040502050505030304" pitchFamily="18" charset="0"/>
                <a:cs typeface="+mn-cs"/>
              </a:rPr>
              <a:t>;</a:t>
            </a:r>
          </a:p>
          <a:p>
            <a:pPr marL="285750" indent="-285750" algn="just" fontAlgn="auto">
              <a:spcBef>
                <a:spcPts val="0"/>
              </a:spcBef>
              <a:spcAft>
                <a:spcPts val="0"/>
              </a:spcAft>
              <a:buFont typeface="Arial" panose="020B0604020202020204" pitchFamily="34" charset="0"/>
              <a:buChar char="•"/>
              <a:defRPr/>
            </a:pPr>
            <a:r>
              <a:rPr lang="en-GB" b="1" dirty="0">
                <a:latin typeface="Palatino Linotype" panose="02040502050505030304" pitchFamily="18" charset="0"/>
                <a:cs typeface="+mn-cs"/>
              </a:rPr>
              <a:t>European Defence Agency (EDA) </a:t>
            </a:r>
            <a:r>
              <a:rPr lang="en-GB" dirty="0">
                <a:latin typeface="Palatino Linotype" panose="02040502050505030304" pitchFamily="18" charset="0"/>
                <a:cs typeface="+mn-cs"/>
              </a:rPr>
              <a:t>- </a:t>
            </a:r>
            <a:r>
              <a:rPr lang="en-GB" b="1" dirty="0">
                <a:latin typeface="Palatino Linotype" panose="02040502050505030304" pitchFamily="18" charset="0"/>
                <a:cs typeface="+mn-cs"/>
              </a:rPr>
              <a:t>IAP3 Experts Group </a:t>
            </a:r>
            <a:r>
              <a:rPr lang="en-GB" dirty="0">
                <a:latin typeface="Palatino Linotype" panose="02040502050505030304" pitchFamily="18" charset="0"/>
                <a:cs typeface="+mn-cs"/>
              </a:rPr>
              <a:t>on lasers, </a:t>
            </a:r>
            <a:r>
              <a:rPr lang="en-GB" dirty="0" err="1">
                <a:latin typeface="Palatino Linotype" panose="02040502050505030304" pitchFamily="18" charset="0"/>
                <a:cs typeface="+mn-cs"/>
              </a:rPr>
              <a:t>optronics</a:t>
            </a:r>
            <a:r>
              <a:rPr lang="en-GB" dirty="0">
                <a:latin typeface="Palatino Linotype" panose="02040502050505030304" pitchFamily="18" charset="0"/>
                <a:cs typeface="+mn-cs"/>
              </a:rPr>
              <a:t>, sensors; </a:t>
            </a:r>
          </a:p>
          <a:p>
            <a:pPr marL="285750" indent="-285750" algn="just" fontAlgn="auto">
              <a:spcBef>
                <a:spcPts val="0"/>
              </a:spcBef>
              <a:spcAft>
                <a:spcPts val="0"/>
              </a:spcAft>
              <a:buFont typeface="Arial" panose="020B0604020202020204" pitchFamily="34" charset="0"/>
              <a:buChar char="•"/>
              <a:defRPr/>
            </a:pPr>
            <a:r>
              <a:rPr lang="en-GB" b="1" dirty="0">
                <a:latin typeface="Palatino Linotype" panose="02040502050505030304" pitchFamily="18" charset="0"/>
                <a:cs typeface="+mn-cs"/>
              </a:rPr>
              <a:t>EESC - CCMI</a:t>
            </a:r>
            <a:r>
              <a:rPr lang="en-GB" dirty="0">
                <a:latin typeface="Palatino Linotype" panose="02040502050505030304" pitchFamily="18" charset="0"/>
                <a:cs typeface="+mn-cs"/>
              </a:rPr>
              <a:t>: </a:t>
            </a:r>
            <a:r>
              <a:rPr lang="en-US" dirty="0">
                <a:latin typeface="Palatino Linotype" panose="02040502050505030304" pitchFamily="18" charset="0"/>
                <a:cs typeface="+mn-cs"/>
              </a:rPr>
              <a:t>C</a:t>
            </a:r>
            <a:r>
              <a:rPr lang="en-US" dirty="0" smtClean="0">
                <a:latin typeface="Palatino Linotype" panose="02040502050505030304" pitchFamily="18" charset="0"/>
                <a:cs typeface="+mn-cs"/>
              </a:rPr>
              <a:t>ommunity </a:t>
            </a:r>
            <a:r>
              <a:rPr lang="en-US" dirty="0">
                <a:latin typeface="Palatino Linotype" panose="02040502050505030304" pitchFamily="18" charset="0"/>
                <a:cs typeface="+mn-cs"/>
              </a:rPr>
              <a:t>entity that evaluates and develops </a:t>
            </a:r>
            <a:r>
              <a:rPr lang="en-US" dirty="0" smtClean="0">
                <a:latin typeface="Palatino Linotype" panose="02040502050505030304" pitchFamily="18" charset="0"/>
                <a:cs typeface="+mn-cs"/>
              </a:rPr>
              <a:t>strategies on various economic sectors under the request of EU Commission, EU Presidency and </a:t>
            </a:r>
            <a:r>
              <a:rPr lang="en-US" dirty="0" err="1" smtClean="0">
                <a:latin typeface="Palatino Linotype" panose="02040502050505030304" pitchFamily="18" charset="0"/>
                <a:cs typeface="+mn-cs"/>
              </a:rPr>
              <a:t>EuroParl</a:t>
            </a:r>
            <a:r>
              <a:rPr lang="en-GB" dirty="0" smtClean="0">
                <a:latin typeface="Palatino Linotype" panose="02040502050505030304" pitchFamily="18" charset="0"/>
                <a:cs typeface="+mn-cs"/>
              </a:rPr>
              <a:t>;</a:t>
            </a:r>
            <a:endParaRPr lang="en-GB" dirty="0">
              <a:latin typeface="Palatino Linotype" panose="02040502050505030304" pitchFamily="18" charset="0"/>
              <a:cs typeface="+mn-cs"/>
            </a:endParaRPr>
          </a:p>
          <a:p>
            <a:pPr marL="285750" indent="-285750" algn="just" fontAlgn="auto">
              <a:spcBef>
                <a:spcPts val="0"/>
              </a:spcBef>
              <a:spcAft>
                <a:spcPts val="0"/>
              </a:spcAft>
              <a:buFont typeface="Arial" panose="020B0604020202020204" pitchFamily="34" charset="0"/>
              <a:buChar char="•"/>
              <a:defRPr/>
            </a:pPr>
            <a:r>
              <a:rPr lang="en-GB" b="1" dirty="0" smtClean="0">
                <a:latin typeface="Palatino Linotype" panose="02040502050505030304" pitchFamily="18" charset="0"/>
                <a:cs typeface="+mn-cs"/>
              </a:rPr>
              <a:t>Major </a:t>
            </a:r>
            <a:r>
              <a:rPr lang="en-GB" b="1" dirty="0">
                <a:latin typeface="Palatino Linotype" panose="02040502050505030304" pitchFamily="18" charset="0"/>
                <a:cs typeface="+mn-cs"/>
              </a:rPr>
              <a:t>international companies </a:t>
            </a:r>
            <a:r>
              <a:rPr lang="en-GB" dirty="0">
                <a:latin typeface="Palatino Linotype" panose="02040502050505030304" pitchFamily="18" charset="0"/>
                <a:cs typeface="+mn-cs"/>
              </a:rPr>
              <a:t>:AREVA, Airbus, Bayer, EADS, </a:t>
            </a:r>
            <a:r>
              <a:rPr lang="en-GB" dirty="0" err="1">
                <a:latin typeface="Palatino Linotype" panose="02040502050505030304" pitchFamily="18" charset="0"/>
                <a:cs typeface="+mn-cs"/>
              </a:rPr>
              <a:t>ThalesAleniaSpace</a:t>
            </a:r>
            <a:r>
              <a:rPr lang="en-GB" dirty="0">
                <a:latin typeface="Palatino Linotype" panose="02040502050505030304" pitchFamily="18" charset="0"/>
                <a:cs typeface="+mn-cs"/>
              </a:rPr>
              <a:t> etc. </a:t>
            </a:r>
          </a:p>
          <a:p>
            <a:pPr marL="285750" indent="-285750" algn="just" fontAlgn="auto">
              <a:spcBef>
                <a:spcPts val="0"/>
              </a:spcBef>
              <a:spcAft>
                <a:spcPts val="0"/>
              </a:spcAft>
              <a:buFont typeface="Arial" panose="020B0604020202020204" pitchFamily="34" charset="0"/>
              <a:buChar char="•"/>
              <a:defRPr/>
            </a:pPr>
            <a:r>
              <a:rPr lang="en-GB" b="1" dirty="0">
                <a:latin typeface="Palatino Linotype" panose="02040502050505030304" pitchFamily="18" charset="0"/>
                <a:cs typeface="+mn-cs"/>
              </a:rPr>
              <a:t>Large </a:t>
            </a:r>
            <a:r>
              <a:rPr lang="en-GB" b="1" dirty="0" err="1">
                <a:latin typeface="Palatino Linotype" panose="02040502050505030304" pitchFamily="18" charset="0"/>
                <a:cs typeface="+mn-cs"/>
              </a:rPr>
              <a:t>european</a:t>
            </a:r>
            <a:r>
              <a:rPr lang="en-GB" b="1" dirty="0">
                <a:latin typeface="Palatino Linotype" panose="02040502050505030304" pitchFamily="18" charset="0"/>
                <a:cs typeface="+mn-cs"/>
              </a:rPr>
              <a:t> Clusters </a:t>
            </a:r>
            <a:r>
              <a:rPr lang="en-GB" dirty="0" smtClean="0">
                <a:latin typeface="Palatino Linotype" panose="02040502050505030304" pitchFamily="18" charset="0"/>
                <a:cs typeface="+mn-cs"/>
              </a:rPr>
              <a:t>with innovation profile / </a:t>
            </a:r>
            <a:r>
              <a:rPr lang="en-GB" dirty="0">
                <a:latin typeface="Palatino Linotype" panose="02040502050505030304" pitchFamily="18" charset="0"/>
                <a:cs typeface="+mn-cs"/>
              </a:rPr>
              <a:t>KET: “Photonics” </a:t>
            </a:r>
            <a:r>
              <a:rPr lang="en-GB" dirty="0" smtClean="0">
                <a:latin typeface="Palatino Linotype" panose="02040502050505030304" pitchFamily="18" charset="0"/>
                <a:cs typeface="+mn-cs"/>
              </a:rPr>
              <a:t>Belgium etc.;</a:t>
            </a:r>
            <a:endParaRPr lang="en-GB" dirty="0">
              <a:latin typeface="Palatino Linotype" panose="02040502050505030304" pitchFamily="18" charset="0"/>
              <a:cs typeface="+mn-cs"/>
            </a:endParaRPr>
          </a:p>
          <a:p>
            <a:pPr marL="285750" indent="-285750" algn="just" fontAlgn="auto">
              <a:spcBef>
                <a:spcPts val="0"/>
              </a:spcBef>
              <a:spcAft>
                <a:spcPts val="0"/>
              </a:spcAft>
              <a:buFont typeface="Arial" panose="020B0604020202020204" pitchFamily="34" charset="0"/>
              <a:buChar char="•"/>
              <a:defRPr/>
            </a:pPr>
            <a:r>
              <a:rPr lang="en-GB" b="1" dirty="0">
                <a:latin typeface="Palatino Linotype" panose="02040502050505030304" pitchFamily="18" charset="0"/>
                <a:cs typeface="+mn-cs"/>
              </a:rPr>
              <a:t>“The European Round Table of Industrialists”</a:t>
            </a:r>
            <a:r>
              <a:rPr lang="en-GB" dirty="0">
                <a:latin typeface="Palatino Linotype" panose="02040502050505030304" pitchFamily="18" charset="0"/>
                <a:cs typeface="+mn-cs"/>
              </a:rPr>
              <a:t> - </a:t>
            </a:r>
            <a:r>
              <a:rPr lang="en-US" dirty="0">
                <a:latin typeface="Palatino Linotype" panose="02040502050505030304" pitchFamily="18" charset="0"/>
                <a:cs typeface="+mn-cs"/>
              </a:rPr>
              <a:t>Brussels-based association whose members are the presidents of the </a:t>
            </a:r>
            <a:r>
              <a:rPr lang="en-US" dirty="0" smtClean="0">
                <a:latin typeface="Palatino Linotype" panose="02040502050505030304" pitchFamily="18" charset="0"/>
                <a:cs typeface="+mn-cs"/>
              </a:rPr>
              <a:t>most important 50 European </a:t>
            </a:r>
            <a:r>
              <a:rPr lang="en-US" dirty="0">
                <a:latin typeface="Palatino Linotype" panose="02040502050505030304" pitchFamily="18" charset="0"/>
                <a:cs typeface="+mn-cs"/>
              </a:rPr>
              <a:t>companies </a:t>
            </a:r>
            <a:r>
              <a:rPr lang="en-GB" dirty="0">
                <a:latin typeface="Palatino Linotype" panose="02040502050505030304" pitchFamily="18" charset="0"/>
                <a:cs typeface="+mn-cs"/>
              </a:rPr>
              <a:t>;</a:t>
            </a:r>
          </a:p>
          <a:p>
            <a:pPr marL="285750" indent="-285750" algn="just" fontAlgn="auto">
              <a:spcBef>
                <a:spcPts val="0"/>
              </a:spcBef>
              <a:spcAft>
                <a:spcPts val="0"/>
              </a:spcAft>
              <a:buFont typeface="Arial" panose="020B0604020202020204" pitchFamily="34" charset="0"/>
              <a:buChar char="•"/>
              <a:defRPr/>
            </a:pPr>
            <a:r>
              <a:rPr lang="en-GB" b="1" dirty="0">
                <a:latin typeface="Palatino Linotype" panose="02040502050505030304" pitchFamily="18" charset="0"/>
                <a:cs typeface="+mn-cs"/>
              </a:rPr>
              <a:t>“Business Europe” &amp; “CEEP - SIG” </a:t>
            </a:r>
            <a:r>
              <a:rPr lang="en-GB" dirty="0">
                <a:latin typeface="Palatino Linotype" panose="02040502050505030304" pitchFamily="18" charset="0"/>
                <a:cs typeface="+mn-cs"/>
              </a:rPr>
              <a:t>- the two </a:t>
            </a:r>
            <a:r>
              <a:rPr lang="en-GB" dirty="0" smtClean="0">
                <a:latin typeface="Palatino Linotype" panose="02040502050505030304" pitchFamily="18" charset="0"/>
                <a:cs typeface="+mn-cs"/>
              </a:rPr>
              <a:t>largest EU employers’ organizations</a:t>
            </a:r>
            <a:r>
              <a:rPr lang="en-GB" dirty="0">
                <a:latin typeface="Palatino Linotype" panose="02040502050505030304" pitchFamily="18" charset="0"/>
                <a:cs typeface="+mn-cs"/>
              </a:rPr>
              <a:t>;</a:t>
            </a:r>
          </a:p>
          <a:p>
            <a:pPr marL="285750" indent="-285750" algn="just" fontAlgn="auto">
              <a:spcBef>
                <a:spcPts val="0"/>
              </a:spcBef>
              <a:spcAft>
                <a:spcPts val="0"/>
              </a:spcAft>
              <a:buFont typeface="Arial" panose="020B0604020202020204" pitchFamily="34" charset="0"/>
              <a:buChar char="•"/>
              <a:defRPr/>
            </a:pPr>
            <a:r>
              <a:rPr lang="en-GB" b="1" dirty="0" smtClean="0">
                <a:latin typeface="Palatino Linotype" panose="02040502050505030304" pitchFamily="18" charset="0"/>
                <a:cs typeface="+mn-cs"/>
              </a:rPr>
              <a:t>Investment Funds - </a:t>
            </a:r>
            <a:r>
              <a:rPr lang="en-GB" dirty="0">
                <a:latin typeface="Palatino Linotype" panose="02040502050505030304" pitchFamily="18" charset="0"/>
                <a:cs typeface="+mn-cs"/>
              </a:rPr>
              <a:t>interested in  R&amp;T </a:t>
            </a:r>
            <a:r>
              <a:rPr lang="en-GB" dirty="0" smtClean="0">
                <a:latin typeface="Palatino Linotype" panose="02040502050505030304" pitchFamily="18" charset="0"/>
                <a:cs typeface="+mn-cs"/>
              </a:rPr>
              <a:t>activities </a:t>
            </a:r>
            <a:r>
              <a:rPr lang="en-GB" dirty="0">
                <a:latin typeface="Palatino Linotype" panose="02040502050505030304" pitchFamily="18" charset="0"/>
                <a:cs typeface="+mn-cs"/>
              </a:rPr>
              <a:t>from </a:t>
            </a:r>
            <a:r>
              <a:rPr lang="en-GB" dirty="0" smtClean="0">
                <a:latin typeface="Palatino Linotype" panose="02040502050505030304" pitchFamily="18" charset="0"/>
                <a:cs typeface="+mn-cs"/>
              </a:rPr>
              <a:t>Romania</a:t>
            </a:r>
            <a:r>
              <a:rPr lang="en-GB" dirty="0">
                <a:latin typeface="Palatino Linotype" panose="02040502050505030304" pitchFamily="18" charset="0"/>
                <a:cs typeface="+mn-cs"/>
              </a:rPr>
              <a:t> </a:t>
            </a:r>
            <a:r>
              <a:rPr lang="en-GB" dirty="0" smtClean="0">
                <a:latin typeface="Palatino Linotype" panose="02040502050505030304" pitchFamily="18" charset="0"/>
                <a:cs typeface="+mn-cs"/>
              </a:rPr>
              <a:t>and abroad.</a:t>
            </a:r>
            <a:endParaRPr lang="en-GB" dirty="0">
              <a:latin typeface="Palatino Linotype" panose="02040502050505030304" pitchFamily="18" charset="0"/>
              <a:cs typeface="+mn-cs"/>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162660"/>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8598" y="1268760"/>
            <a:ext cx="8424936"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r>
              <a:rPr lang="en-US" sz="2400" b="1" dirty="0" smtClean="0">
                <a:solidFill>
                  <a:srgbClr val="FFFFFF"/>
                </a:solidFill>
                <a:latin typeface="Palatino Linotype" pitchFamily="18" charset="0"/>
                <a:cs typeface="Arial" charset="0"/>
              </a:rPr>
              <a:t>AREA </a:t>
            </a:r>
            <a:r>
              <a:rPr lang="en-US" sz="2400" b="1" dirty="0">
                <a:solidFill>
                  <a:srgbClr val="FFFFFF"/>
                </a:solidFill>
                <a:latin typeface="Palatino Linotype" pitchFamily="18" charset="0"/>
                <a:cs typeface="Arial" charset="0"/>
              </a:rPr>
              <a:t>OF APPLICATIONS </a:t>
            </a:r>
            <a:r>
              <a:rPr lang="en-US" sz="2400" b="1" dirty="0" smtClean="0">
                <a:solidFill>
                  <a:srgbClr val="FFFFFF"/>
                </a:solidFill>
                <a:latin typeface="Palatino Linotype" pitchFamily="18" charset="0"/>
                <a:cs typeface="Arial" charset="0"/>
              </a:rPr>
              <a:t>OF ELI-NP </a:t>
            </a:r>
            <a:r>
              <a:rPr lang="en-GB" sz="2400" b="1" dirty="0" smtClean="0">
                <a:solidFill>
                  <a:srgbClr val="FFFFFF"/>
                </a:solidFill>
                <a:latin typeface="Palatino Linotype" pitchFamily="18" charset="0"/>
                <a:cs typeface="Arial" charset="0"/>
              </a:rPr>
              <a:t>(</a:t>
            </a:r>
            <a:r>
              <a:rPr lang="en-GB" sz="2400" b="1" dirty="0">
                <a:solidFill>
                  <a:srgbClr val="FFFFFF"/>
                </a:solidFill>
                <a:latin typeface="Palatino Linotype" pitchFamily="18" charset="0"/>
                <a:cs typeface="Arial" charset="0"/>
              </a:rPr>
              <a:t>III)</a:t>
            </a:r>
          </a:p>
        </p:txBody>
      </p:sp>
      <p:sp>
        <p:nvSpPr>
          <p:cNvPr id="3" name="TextBox 2"/>
          <p:cNvSpPr txBox="1"/>
          <p:nvPr/>
        </p:nvSpPr>
        <p:spPr>
          <a:xfrm>
            <a:off x="776288" y="2082328"/>
            <a:ext cx="8424862" cy="4154984"/>
          </a:xfrm>
          <a:prstGeom prst="rect">
            <a:avLst/>
          </a:prstGeom>
          <a:solidFill>
            <a:schemeClr val="accent3">
              <a:lumMod val="20000"/>
              <a:lumOff val="80000"/>
            </a:schemeClr>
          </a:solidFill>
          <a:ln w="38100">
            <a:solidFill>
              <a:schemeClr val="accent6">
                <a:lumMod val="50000"/>
              </a:schemeClr>
            </a:solidFill>
          </a:ln>
        </p:spPr>
        <p:txBody>
          <a:bodyPr>
            <a:spAutoFit/>
          </a:bodyPr>
          <a:lstStyle/>
          <a:p>
            <a:pPr marL="285750" indent="-285750" algn="just">
              <a:buFont typeface="Arial" charset="0"/>
              <a:buChar char="•"/>
            </a:pPr>
            <a:r>
              <a:rPr lang="en-US" sz="2400" b="1" dirty="0">
                <a:latin typeface="Palatino Linotype" pitchFamily="18" charset="0"/>
              </a:rPr>
              <a:t>New methods for remote identification and characterization of nuclear materials </a:t>
            </a:r>
            <a:r>
              <a:rPr lang="en-US" sz="2400" b="1" dirty="0" smtClean="0">
                <a:latin typeface="Palatino Linotype" pitchFamily="18" charset="0"/>
              </a:rPr>
              <a:t>(using Nuclear </a:t>
            </a:r>
            <a:r>
              <a:rPr lang="en-US" sz="2400" b="1" dirty="0">
                <a:latin typeface="Palatino Linotype" pitchFamily="18" charset="0"/>
              </a:rPr>
              <a:t>F</a:t>
            </a:r>
            <a:r>
              <a:rPr lang="en-US" sz="2400" b="1" dirty="0" smtClean="0">
                <a:latin typeface="Palatino Linotype" pitchFamily="18" charset="0"/>
              </a:rPr>
              <a:t>luorescence</a:t>
            </a:r>
            <a:r>
              <a:rPr lang="en-US" sz="2400" b="1" dirty="0">
                <a:latin typeface="Palatino Linotype" pitchFamily="18" charset="0"/>
              </a:rPr>
              <a:t>) and </a:t>
            </a:r>
            <a:r>
              <a:rPr lang="en-US" sz="2400" b="1" dirty="0" smtClean="0">
                <a:latin typeface="Palatino Linotype" pitchFamily="18" charset="0"/>
              </a:rPr>
              <a:t>management of sensitive </a:t>
            </a:r>
            <a:r>
              <a:rPr lang="en-US" sz="2400" b="1" dirty="0">
                <a:latin typeface="Palatino Linotype" pitchFamily="18" charset="0"/>
              </a:rPr>
              <a:t>nuclear </a:t>
            </a:r>
            <a:r>
              <a:rPr lang="en-US" sz="2400" b="1" dirty="0" smtClean="0">
                <a:latin typeface="Palatino Linotype" pitchFamily="18" charset="0"/>
              </a:rPr>
              <a:t>materials, </a:t>
            </a:r>
            <a:r>
              <a:rPr lang="en-US" sz="2400" b="1" dirty="0">
                <a:latin typeface="Palatino Linotype" pitchFamily="18" charset="0"/>
              </a:rPr>
              <a:t>namely the detection of </a:t>
            </a:r>
            <a:r>
              <a:rPr lang="en-US" sz="2400" b="1" dirty="0" smtClean="0">
                <a:latin typeface="Palatino Linotype" pitchFamily="18" charset="0"/>
              </a:rPr>
              <a:t>extremely, </a:t>
            </a:r>
            <a:r>
              <a:rPr lang="en-US" sz="2400" b="1" dirty="0">
                <a:latin typeface="Palatino Linotype" pitchFamily="18" charset="0"/>
              </a:rPr>
              <a:t>high level </a:t>
            </a:r>
            <a:r>
              <a:rPr lang="en-US" sz="2400" b="1" dirty="0" smtClean="0">
                <a:latin typeface="Palatino Linotype" pitchFamily="18" charset="0"/>
              </a:rPr>
              <a:t>dangerous elements </a:t>
            </a:r>
            <a:r>
              <a:rPr lang="en-US" sz="2400" b="1" dirty="0">
                <a:latin typeface="Palatino Linotype" pitchFamily="18" charset="0"/>
              </a:rPr>
              <a:t>used </a:t>
            </a:r>
            <a:r>
              <a:rPr lang="en-US" sz="2400" b="1" dirty="0" smtClean="0">
                <a:latin typeface="Palatino Linotype" pitchFamily="18" charset="0"/>
              </a:rPr>
              <a:t>in nuclear bombs; </a:t>
            </a:r>
            <a:r>
              <a:rPr lang="en-US" sz="2400" b="1" dirty="0">
                <a:latin typeface="Palatino Linotype" pitchFamily="18" charset="0"/>
              </a:rPr>
              <a:t>development of detection methods for </a:t>
            </a:r>
            <a:r>
              <a:rPr lang="en-US" sz="2400" b="1" dirty="0" smtClean="0">
                <a:latin typeface="Palatino Linotype" pitchFamily="18" charset="0"/>
              </a:rPr>
              <a:t>non -  intrusive inspection of containers </a:t>
            </a:r>
            <a:r>
              <a:rPr lang="en-US" sz="2400" b="1" dirty="0">
                <a:latin typeface="Palatino Linotype" pitchFamily="18" charset="0"/>
              </a:rPr>
              <a:t>with goods </a:t>
            </a:r>
            <a:r>
              <a:rPr lang="en-US" sz="2400" b="1" dirty="0" smtClean="0">
                <a:latin typeface="Palatino Linotype" pitchFamily="18" charset="0"/>
              </a:rPr>
              <a:t>at cross border points - to detect and stop </a:t>
            </a:r>
            <a:r>
              <a:rPr lang="en-US" sz="2400" b="1" dirty="0">
                <a:latin typeface="Palatino Linotype" pitchFamily="18" charset="0"/>
              </a:rPr>
              <a:t>the </a:t>
            </a:r>
            <a:r>
              <a:rPr lang="en-US" sz="2400" b="1" dirty="0" smtClean="0">
                <a:latin typeface="Palatino Linotype" pitchFamily="18" charset="0"/>
              </a:rPr>
              <a:t>illegal traffic / smuggling </a:t>
            </a:r>
            <a:r>
              <a:rPr lang="en-US" sz="2400" b="1" dirty="0">
                <a:latin typeface="Palatino Linotype" pitchFamily="18" charset="0"/>
              </a:rPr>
              <a:t>of enriched </a:t>
            </a:r>
            <a:r>
              <a:rPr lang="en-US" sz="2400" b="1" dirty="0" smtClean="0">
                <a:latin typeface="Palatino Linotype" pitchFamily="18" charset="0"/>
              </a:rPr>
              <a:t>Uranium</a:t>
            </a:r>
            <a:r>
              <a:rPr lang="en-US" sz="2400" b="1" dirty="0">
                <a:latin typeface="Palatino Linotype" pitchFamily="18" charset="0"/>
              </a:rPr>
              <a:t>. </a:t>
            </a:r>
          </a:p>
          <a:p>
            <a:pPr marL="285750" indent="-285750" algn="just">
              <a:buFont typeface="Arial" charset="0"/>
              <a:buChar char="•"/>
            </a:pPr>
            <a:r>
              <a:rPr lang="en-US" sz="2400" b="1" dirty="0" smtClean="0">
                <a:latin typeface="Palatino Linotype" pitchFamily="18" charset="0"/>
              </a:rPr>
              <a:t>High - accuracy </a:t>
            </a:r>
            <a:r>
              <a:rPr lang="en-US" sz="2400" b="1" dirty="0">
                <a:latin typeface="Palatino Linotype" pitchFamily="18" charset="0"/>
              </a:rPr>
              <a:t>r</a:t>
            </a:r>
            <a:r>
              <a:rPr lang="en-US" sz="2400" b="1" dirty="0" smtClean="0">
                <a:latin typeface="Palatino Linotype" pitchFamily="18" charset="0"/>
              </a:rPr>
              <a:t>adiography of </a:t>
            </a:r>
            <a:r>
              <a:rPr lang="en-US" sz="2400" b="1" dirty="0">
                <a:latin typeface="Palatino Linotype" pitchFamily="18" charset="0"/>
              </a:rPr>
              <a:t>historical radioactive waste </a:t>
            </a:r>
            <a:r>
              <a:rPr lang="en-US" sz="2400" b="1" dirty="0" smtClean="0">
                <a:latin typeface="Palatino Linotype" pitchFamily="18" charset="0"/>
              </a:rPr>
              <a:t>deposited in metallic recipients. </a:t>
            </a:r>
            <a:endParaRPr lang="en-GB" sz="2400"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76536" y="1268760"/>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400" b="1" dirty="0" smtClean="0">
                <a:solidFill>
                  <a:srgbClr val="FFFFFF"/>
                </a:solidFill>
                <a:latin typeface="Palatino Linotype" pitchFamily="18" charset="0"/>
                <a:cs typeface="Arial" charset="0"/>
              </a:rPr>
              <a:t>AREA </a:t>
            </a:r>
            <a:r>
              <a:rPr lang="en-US" sz="2400" b="1" dirty="0">
                <a:solidFill>
                  <a:srgbClr val="FFFFFF"/>
                </a:solidFill>
                <a:latin typeface="Palatino Linotype" pitchFamily="18" charset="0"/>
                <a:cs typeface="Arial" charset="0"/>
              </a:rPr>
              <a:t>OF APPLICATIONS </a:t>
            </a:r>
            <a:r>
              <a:rPr lang="en-US" sz="2400" b="1" dirty="0" smtClean="0">
                <a:solidFill>
                  <a:srgbClr val="FFFFFF"/>
                </a:solidFill>
                <a:latin typeface="Palatino Linotype" pitchFamily="18" charset="0"/>
                <a:cs typeface="Arial" charset="0"/>
              </a:rPr>
              <a:t>OF ELI-NP </a:t>
            </a:r>
            <a:r>
              <a:rPr lang="en-GB" sz="2400" b="1" dirty="0" smtClean="0">
                <a:solidFill>
                  <a:srgbClr val="FFFFFF"/>
                </a:solidFill>
                <a:latin typeface="Palatino Linotype" pitchFamily="18" charset="0"/>
                <a:cs typeface="Arial" charset="0"/>
              </a:rPr>
              <a:t>(</a:t>
            </a:r>
            <a:r>
              <a:rPr lang="en-GB" sz="2400" b="1" dirty="0">
                <a:solidFill>
                  <a:srgbClr val="FFFFFF"/>
                </a:solidFill>
                <a:latin typeface="Palatino Linotype" pitchFamily="18" charset="0"/>
                <a:cs typeface="Arial" charset="0"/>
              </a:rPr>
              <a:t>IV)</a:t>
            </a:r>
          </a:p>
        </p:txBody>
      </p:sp>
      <p:sp>
        <p:nvSpPr>
          <p:cNvPr id="3" name="TextBox 2"/>
          <p:cNvSpPr txBox="1"/>
          <p:nvPr/>
        </p:nvSpPr>
        <p:spPr>
          <a:xfrm>
            <a:off x="776288" y="2204864"/>
            <a:ext cx="8569200" cy="3416320"/>
          </a:xfrm>
          <a:prstGeom prst="rect">
            <a:avLst/>
          </a:prstGeom>
          <a:solidFill>
            <a:schemeClr val="accent4">
              <a:lumMod val="20000"/>
              <a:lumOff val="80000"/>
            </a:schemeClr>
          </a:solidFill>
          <a:ln w="38100">
            <a:solidFill>
              <a:schemeClr val="accent6">
                <a:lumMod val="75000"/>
              </a:schemeClr>
            </a:solidFill>
          </a:ln>
        </p:spPr>
        <p:txBody>
          <a:bodyPr wrap="square">
            <a:spAutoFit/>
          </a:bodyPr>
          <a:lstStyle/>
          <a:p>
            <a:pPr marL="285750" indent="-285750" algn="just">
              <a:buFont typeface="Arial" charset="0"/>
              <a:buChar char="•"/>
            </a:pPr>
            <a:r>
              <a:rPr lang="en-US" sz="2400" b="1" dirty="0">
                <a:latin typeface="Palatino Linotype" pitchFamily="18" charset="0"/>
              </a:rPr>
              <a:t>Radioactive waste treatment method </a:t>
            </a:r>
            <a:r>
              <a:rPr lang="en-US" sz="2400" b="1" dirty="0" smtClean="0">
                <a:latin typeface="Palatino Linotype" pitchFamily="18" charset="0"/>
              </a:rPr>
              <a:t>by </a:t>
            </a:r>
            <a:r>
              <a:rPr lang="en-US" sz="2400" b="1" dirty="0">
                <a:latin typeface="Palatino Linotype" pitchFamily="18" charset="0"/>
              </a:rPr>
              <a:t>so-called </a:t>
            </a:r>
            <a:r>
              <a:rPr lang="en-US" sz="2400" b="1" dirty="0" smtClean="0">
                <a:latin typeface="Palatino Linotype" pitchFamily="18" charset="0"/>
              </a:rPr>
              <a:t>“Accelerator Driven System“ method; </a:t>
            </a:r>
            <a:endParaRPr lang="en-US" sz="2400" b="1" dirty="0">
              <a:latin typeface="Palatino Linotype" pitchFamily="18" charset="0"/>
            </a:endParaRPr>
          </a:p>
          <a:p>
            <a:pPr marL="285750" indent="-285750" algn="just">
              <a:buFont typeface="Arial" charset="0"/>
              <a:buChar char="•"/>
            </a:pPr>
            <a:r>
              <a:rPr lang="en-US" sz="2400" b="1" dirty="0">
                <a:latin typeface="Palatino Linotype" pitchFamily="18" charset="0"/>
              </a:rPr>
              <a:t>Technological facilities </a:t>
            </a:r>
            <a:r>
              <a:rPr lang="en-US" sz="2400" b="1" dirty="0" smtClean="0">
                <a:latin typeface="Palatino Linotype" pitchFamily="18" charset="0"/>
              </a:rPr>
              <a:t>for laser </a:t>
            </a:r>
            <a:r>
              <a:rPr lang="en-US" sz="2400" b="1" dirty="0">
                <a:latin typeface="Palatino Linotype" pitchFamily="18" charset="0"/>
              </a:rPr>
              <a:t>processing of materials </a:t>
            </a:r>
            <a:r>
              <a:rPr lang="en-US" sz="2400" b="1" dirty="0" smtClean="0">
                <a:latin typeface="Palatino Linotype" pitchFamily="18" charset="0"/>
              </a:rPr>
              <a:t>including high - accuracy quality control; </a:t>
            </a:r>
            <a:endParaRPr lang="en-US" sz="2400" b="1" dirty="0">
              <a:latin typeface="Palatino Linotype" pitchFamily="18" charset="0"/>
            </a:endParaRPr>
          </a:p>
          <a:p>
            <a:pPr marL="285750" indent="-285750" algn="just">
              <a:buFont typeface="Arial" charset="0"/>
              <a:buChar char="•"/>
            </a:pPr>
            <a:r>
              <a:rPr lang="en-US" sz="2400" b="1" dirty="0">
                <a:latin typeface="Palatino Linotype" pitchFamily="18" charset="0"/>
              </a:rPr>
              <a:t>Expanding the range of </a:t>
            </a:r>
            <a:r>
              <a:rPr lang="en-US" sz="2400" b="1" dirty="0" smtClean="0">
                <a:latin typeface="Palatino Linotype" pitchFamily="18" charset="0"/>
              </a:rPr>
              <a:t>processing </a:t>
            </a:r>
            <a:r>
              <a:rPr lang="en-US" sz="2400" b="1" dirty="0">
                <a:latin typeface="Palatino Linotype" pitchFamily="18" charset="0"/>
              </a:rPr>
              <a:t>and </a:t>
            </a:r>
            <a:r>
              <a:rPr lang="en-US" sz="2400" b="1" dirty="0" smtClean="0">
                <a:latin typeface="Palatino Linotype" pitchFamily="18" charset="0"/>
              </a:rPr>
              <a:t>of the </a:t>
            </a:r>
            <a:r>
              <a:rPr lang="en-US" sz="2400" b="1" dirty="0">
                <a:latin typeface="Palatino Linotype" pitchFamily="18" charset="0"/>
              </a:rPr>
              <a:t>materials to be processed or </a:t>
            </a:r>
            <a:r>
              <a:rPr lang="en-US" sz="2400" b="1" dirty="0" smtClean="0">
                <a:latin typeface="Palatino Linotype" pitchFamily="18" charset="0"/>
              </a:rPr>
              <a:t>synthesized </a:t>
            </a:r>
            <a:r>
              <a:rPr lang="en-US" sz="2400" b="1" dirty="0">
                <a:latin typeface="Palatino Linotype" pitchFamily="18" charset="0"/>
              </a:rPr>
              <a:t>by methods and technologies </a:t>
            </a:r>
            <a:r>
              <a:rPr lang="en-US" sz="2400" b="1" dirty="0" smtClean="0">
                <a:latin typeface="Palatino Linotype" pitchFamily="18" charset="0"/>
              </a:rPr>
              <a:t>nonexistent until </a:t>
            </a:r>
            <a:r>
              <a:rPr lang="en-US" sz="2400" b="1" dirty="0">
                <a:latin typeface="Palatino Linotype" pitchFamily="18" charset="0"/>
              </a:rPr>
              <a:t>now by creating </a:t>
            </a:r>
            <a:r>
              <a:rPr lang="en-US" sz="2400" b="1" dirty="0" smtClean="0">
                <a:latin typeface="Palatino Linotype" pitchFamily="18" charset="0"/>
              </a:rPr>
              <a:t>new </a:t>
            </a:r>
            <a:r>
              <a:rPr lang="en-US" sz="2400" b="1" dirty="0">
                <a:latin typeface="Palatino Linotype" pitchFamily="18" charset="0"/>
              </a:rPr>
              <a:t>structures </a:t>
            </a:r>
            <a:r>
              <a:rPr lang="en-US" sz="2400" b="1" dirty="0" smtClean="0">
                <a:latin typeface="Palatino Linotype" pitchFamily="18" charset="0"/>
              </a:rPr>
              <a:t>in the range of </a:t>
            </a:r>
            <a:r>
              <a:rPr lang="en-US" sz="2400" b="1" dirty="0" err="1" smtClean="0">
                <a:latin typeface="Palatino Linotype" pitchFamily="18" charset="0"/>
              </a:rPr>
              <a:t>μm</a:t>
            </a:r>
            <a:r>
              <a:rPr lang="en-US" sz="2400" b="1" dirty="0" smtClean="0">
                <a:latin typeface="Palatino Linotype" pitchFamily="18" charset="0"/>
              </a:rPr>
              <a:t> </a:t>
            </a:r>
            <a:r>
              <a:rPr lang="en-US" sz="2400" b="1" dirty="0">
                <a:latin typeface="Palatino Linotype" pitchFamily="18" charset="0"/>
              </a:rPr>
              <a:t>&amp; nm along with developing new materials </a:t>
            </a:r>
            <a:r>
              <a:rPr lang="en-US" sz="2400" b="1" dirty="0" smtClean="0">
                <a:latin typeface="Palatino Linotype" pitchFamily="18" charset="0"/>
              </a:rPr>
              <a:t>– meta-materials</a:t>
            </a:r>
            <a:r>
              <a:rPr lang="en-US" sz="2400" b="1" dirty="0">
                <a:latin typeface="Palatino Linotype" pitchFamily="18" charset="0"/>
              </a:rPr>
              <a:t>, photonic crystals, </a:t>
            </a:r>
            <a:r>
              <a:rPr lang="en-US" sz="2400" b="1" dirty="0" err="1">
                <a:latin typeface="Palatino Linotype" pitchFamily="18" charset="0"/>
              </a:rPr>
              <a:t>nano</a:t>
            </a:r>
            <a:r>
              <a:rPr lang="en-US" sz="2400" b="1" dirty="0">
                <a:latin typeface="Palatino Linotype" pitchFamily="18" charset="0"/>
              </a:rPr>
              <a:t>-materials.</a:t>
            </a:r>
            <a:endParaRPr lang="en-GB" sz="2400" b="1" dirty="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1" descr="Screen Clipping"/>
          <p:cNvPicPr>
            <a:picLocks noChangeAspect="1"/>
          </p:cNvPicPr>
          <p:nvPr/>
        </p:nvPicPr>
        <p:blipFill>
          <a:blip r:embed="rId2" cstate="print"/>
          <a:srcRect l="803" t="1073" b="9560"/>
          <a:stretch>
            <a:fillRect/>
          </a:stretch>
        </p:blipFill>
        <p:spPr bwMode="auto">
          <a:xfrm>
            <a:off x="0" y="-26988"/>
            <a:ext cx="9921875" cy="6924676"/>
          </a:xfrm>
          <a:prstGeom prst="rect">
            <a:avLst/>
          </a:prstGeom>
          <a:noFill/>
          <a:ln w="9525">
            <a:noFill/>
            <a:miter lim="800000"/>
            <a:headEnd/>
            <a:tailEnd/>
          </a:ln>
        </p:spPr>
      </p:pic>
      <p:sp>
        <p:nvSpPr>
          <p:cNvPr id="4" name="Rectangle 3"/>
          <p:cNvSpPr/>
          <p:nvPr/>
        </p:nvSpPr>
        <p:spPr>
          <a:xfrm>
            <a:off x="6753225" y="5229225"/>
            <a:ext cx="3152775" cy="143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000" dirty="0">
              <a:solidFill>
                <a:schemeClr val="tx1">
                  <a:lumMod val="65000"/>
                  <a:lumOff val="35000"/>
                </a:schemeClr>
              </a:solidFill>
            </a:endParaRPr>
          </a:p>
          <a:p>
            <a:pPr fontAlgn="auto">
              <a:spcBef>
                <a:spcPts val="0"/>
              </a:spcBef>
              <a:spcAft>
                <a:spcPts val="0"/>
              </a:spcAft>
              <a:defRPr/>
            </a:pPr>
            <a:endParaRPr lang="en-US" sz="1000" dirty="0">
              <a:solidFill>
                <a:schemeClr val="tx1">
                  <a:lumMod val="65000"/>
                  <a:lumOff val="35000"/>
                </a:schemeClr>
              </a:solidFill>
            </a:endParaRPr>
          </a:p>
          <a:p>
            <a:pPr fontAlgn="auto">
              <a:spcBef>
                <a:spcPts val="0"/>
              </a:spcBef>
              <a:spcAft>
                <a:spcPts val="0"/>
              </a:spcAft>
              <a:defRPr/>
            </a:pPr>
            <a:endParaRPr lang="en-US" sz="1000" dirty="0">
              <a:solidFill>
                <a:schemeClr val="tx1">
                  <a:lumMod val="65000"/>
                  <a:lumOff val="35000"/>
                </a:schemeClr>
              </a:solidFill>
            </a:endParaRPr>
          </a:p>
        </p:txBody>
      </p:sp>
      <p:pic>
        <p:nvPicPr>
          <p:cNvPr id="45059" name="Picture 2"/>
          <p:cNvPicPr>
            <a:picLocks noChangeAspect="1" noChangeArrowheads="1"/>
          </p:cNvPicPr>
          <p:nvPr/>
        </p:nvPicPr>
        <p:blipFill>
          <a:blip r:embed="rId3" cstate="print"/>
          <a:srcRect/>
          <a:stretch>
            <a:fillRect/>
          </a:stretch>
        </p:blipFill>
        <p:spPr bwMode="auto">
          <a:xfrm>
            <a:off x="0" y="-26988"/>
            <a:ext cx="9906000" cy="6924676"/>
          </a:xfrm>
          <a:prstGeom prst="rect">
            <a:avLst/>
          </a:prstGeom>
          <a:noFill/>
          <a:ln w="9525">
            <a:noFill/>
            <a:miter lim="800000"/>
            <a:headEnd/>
            <a:tailEnd/>
          </a:ln>
        </p:spPr>
      </p:pic>
      <p:sp>
        <p:nvSpPr>
          <p:cNvPr id="45060" name="TextBox 2"/>
          <p:cNvSpPr txBox="1">
            <a:spLocks noChangeArrowheads="1"/>
          </p:cNvSpPr>
          <p:nvPr/>
        </p:nvSpPr>
        <p:spPr bwMode="auto">
          <a:xfrm>
            <a:off x="7545388" y="6092825"/>
            <a:ext cx="2087562" cy="523875"/>
          </a:xfrm>
          <a:prstGeom prst="rect">
            <a:avLst/>
          </a:prstGeom>
          <a:noFill/>
          <a:ln w="28575">
            <a:solidFill>
              <a:schemeClr val="bg1"/>
            </a:solidFill>
            <a:miter lim="800000"/>
            <a:headEnd/>
            <a:tailEnd/>
          </a:ln>
        </p:spPr>
        <p:txBody>
          <a:bodyPr>
            <a:spAutoFit/>
          </a:bodyPr>
          <a:lstStyle/>
          <a:p>
            <a:pPr algn="ctr"/>
            <a:r>
              <a:rPr lang="en-GB" altLang="en-US" sz="1400" b="1">
                <a:solidFill>
                  <a:schemeClr val="bg1"/>
                </a:solidFill>
                <a:latin typeface="Palatino Linotype" pitchFamily="18" charset="0"/>
              </a:rPr>
              <a:t>Marius – Eugen Opran</a:t>
            </a:r>
          </a:p>
          <a:p>
            <a:pPr algn="ctr"/>
            <a:r>
              <a:rPr lang="en-GB" altLang="en-US" sz="1400" b="1">
                <a:solidFill>
                  <a:schemeClr val="bg1"/>
                </a:solidFill>
                <a:latin typeface="Palatino Linotype" pitchFamily="18" charset="0"/>
              </a:rPr>
              <a:t>IFIN-HH &amp; INFLPR</a:t>
            </a:r>
          </a:p>
        </p:txBody>
      </p:sp>
      <p:sp>
        <p:nvSpPr>
          <p:cNvPr id="6" name="Title 1"/>
          <p:cNvSpPr txBox="1">
            <a:spLocks/>
          </p:cNvSpPr>
          <p:nvPr/>
        </p:nvSpPr>
        <p:spPr>
          <a:xfrm>
            <a:off x="704850" y="623888"/>
            <a:ext cx="3270250" cy="649287"/>
          </a:xfrm>
          <a:prstGeom prst="rect">
            <a:avLst/>
          </a:prstGeom>
        </p:spPr>
        <p:style>
          <a:lnRef idx="1">
            <a:schemeClr val="accent1"/>
          </a:lnRef>
          <a:fillRef idx="2">
            <a:schemeClr val="accent1"/>
          </a:fillRef>
          <a:effectRef idx="1">
            <a:schemeClr val="accent1"/>
          </a:effectRef>
          <a:fontRef idx="minor">
            <a:schemeClr val="dk1"/>
          </a:fontRef>
        </p:style>
        <p:txBody>
          <a:bodyPr/>
          <a:lstStyle>
            <a:lvl1pPr defTabSz="477838">
              <a:defRPr>
                <a:solidFill>
                  <a:schemeClr val="tx1"/>
                </a:solidFill>
                <a:latin typeface="Calibri" pitchFamily="34" charset="0"/>
              </a:defRPr>
            </a:lvl1pPr>
            <a:lvl2pPr marL="742950" indent="-285750" defTabSz="477838">
              <a:defRPr>
                <a:solidFill>
                  <a:schemeClr val="tx1"/>
                </a:solidFill>
                <a:latin typeface="Calibri" pitchFamily="34" charset="0"/>
              </a:defRPr>
            </a:lvl2pPr>
            <a:lvl3pPr marL="1143000" indent="-228600" defTabSz="477838">
              <a:defRPr>
                <a:solidFill>
                  <a:schemeClr val="tx1"/>
                </a:solidFill>
                <a:latin typeface="Calibri" pitchFamily="34" charset="0"/>
              </a:defRPr>
            </a:lvl3pPr>
            <a:lvl4pPr marL="1600200" indent="-228600" defTabSz="477838">
              <a:defRPr>
                <a:solidFill>
                  <a:schemeClr val="tx1"/>
                </a:solidFill>
                <a:latin typeface="Calibri" pitchFamily="34" charset="0"/>
              </a:defRPr>
            </a:lvl4pPr>
            <a:lvl5pPr marL="2057400" indent="-228600" defTabSz="477838">
              <a:defRPr>
                <a:solidFill>
                  <a:schemeClr val="tx1"/>
                </a:solidFill>
                <a:latin typeface="Calibri" pitchFamily="34" charset="0"/>
              </a:defRPr>
            </a:lvl5pPr>
            <a:lvl6pPr marL="2514600" indent="-228600" defTabSz="477838" fontAlgn="base">
              <a:spcBef>
                <a:spcPct val="0"/>
              </a:spcBef>
              <a:spcAft>
                <a:spcPct val="0"/>
              </a:spcAft>
              <a:defRPr>
                <a:solidFill>
                  <a:schemeClr val="tx1"/>
                </a:solidFill>
                <a:latin typeface="Calibri" pitchFamily="34" charset="0"/>
              </a:defRPr>
            </a:lvl6pPr>
            <a:lvl7pPr marL="2971800" indent="-228600" defTabSz="477838" fontAlgn="base">
              <a:spcBef>
                <a:spcPct val="0"/>
              </a:spcBef>
              <a:spcAft>
                <a:spcPct val="0"/>
              </a:spcAft>
              <a:defRPr>
                <a:solidFill>
                  <a:schemeClr val="tx1"/>
                </a:solidFill>
                <a:latin typeface="Calibri" pitchFamily="34" charset="0"/>
              </a:defRPr>
            </a:lvl7pPr>
            <a:lvl8pPr marL="3429000" indent="-228600" defTabSz="477838" fontAlgn="base">
              <a:spcBef>
                <a:spcPct val="0"/>
              </a:spcBef>
              <a:spcAft>
                <a:spcPct val="0"/>
              </a:spcAft>
              <a:defRPr>
                <a:solidFill>
                  <a:schemeClr val="tx1"/>
                </a:solidFill>
                <a:latin typeface="Calibri" pitchFamily="34" charset="0"/>
              </a:defRPr>
            </a:lvl8pPr>
            <a:lvl9pPr marL="3886200" indent="-228600" defTabSz="477838" fontAlgn="base">
              <a:spcBef>
                <a:spcPct val="0"/>
              </a:spcBef>
              <a:spcAft>
                <a:spcPct val="0"/>
              </a:spcAft>
              <a:defRPr>
                <a:solidFill>
                  <a:schemeClr val="tx1"/>
                </a:solidFill>
                <a:latin typeface="Calibri" pitchFamily="34" charset="0"/>
              </a:defRPr>
            </a:lvl9pPr>
          </a:lstStyle>
          <a:p>
            <a:pPr algn="r">
              <a:defRPr/>
            </a:pPr>
            <a:r>
              <a:rPr lang="en-US" altLang="en-US" sz="2000" b="1" i="1" smtClean="0">
                <a:solidFill>
                  <a:srgbClr val="002060"/>
                </a:solidFill>
                <a:latin typeface="Georgia" pitchFamily="18" charset="0"/>
                <a:ea typeface="Georgia" pitchFamily="18" charset="0"/>
                <a:cs typeface="Georgia" pitchFamily="18" charset="0"/>
              </a:rPr>
              <a:t>Ambition</a:t>
            </a:r>
            <a:r>
              <a:rPr lang="en-US" altLang="en-US" sz="1400" b="1" i="1" smtClean="0">
                <a:solidFill>
                  <a:srgbClr val="002060"/>
                </a:solidFill>
                <a:latin typeface="Georgia" pitchFamily="18" charset="0"/>
                <a:ea typeface="Georgia" pitchFamily="18" charset="0"/>
                <a:cs typeface="Georgia" pitchFamily="18" charset="0"/>
              </a:rPr>
              <a:t/>
            </a:r>
            <a:br>
              <a:rPr lang="en-US" altLang="en-US" sz="1400" b="1" i="1" smtClean="0">
                <a:solidFill>
                  <a:srgbClr val="002060"/>
                </a:solidFill>
                <a:latin typeface="Georgia" pitchFamily="18" charset="0"/>
                <a:ea typeface="Georgia" pitchFamily="18" charset="0"/>
                <a:cs typeface="Georgia" pitchFamily="18" charset="0"/>
              </a:rPr>
            </a:br>
            <a:r>
              <a:rPr lang="ro-RO" altLang="en-US" sz="1400" b="1" i="1" smtClean="0">
                <a:solidFill>
                  <a:srgbClr val="002060"/>
                </a:solidFill>
                <a:latin typeface="Georgia" pitchFamily="18" charset="0"/>
                <a:ea typeface="Georgia" pitchFamily="18" charset="0"/>
                <a:cs typeface="Georgia" pitchFamily="18" charset="0"/>
              </a:rPr>
              <a:t>...</a:t>
            </a:r>
            <a:r>
              <a:rPr lang="en-US" altLang="en-US" sz="1400" b="1" i="1" smtClean="0">
                <a:solidFill>
                  <a:srgbClr val="002060"/>
                </a:solidFill>
                <a:latin typeface="Georgia" pitchFamily="18" charset="0"/>
                <a:ea typeface="Georgia" pitchFamily="18" charset="0"/>
                <a:cs typeface="Georgia" pitchFamily="18" charset="0"/>
              </a:rPr>
              <a:t>is enthusiasm with a purpose...</a:t>
            </a:r>
            <a:r>
              <a:rPr lang="en-US" altLang="en-US" sz="3600" i="1" smtClean="0">
                <a:solidFill>
                  <a:srgbClr val="C00000"/>
                </a:solidFill>
                <a:latin typeface="Georgia" pitchFamily="18" charset="0"/>
                <a:ea typeface="Georgia" pitchFamily="18" charset="0"/>
                <a:cs typeface="Georgia" pitchFamily="18" charset="0"/>
              </a:rPr>
              <a:t/>
            </a:r>
            <a:br>
              <a:rPr lang="en-US" altLang="en-US" sz="3600" i="1" smtClean="0">
                <a:solidFill>
                  <a:srgbClr val="C00000"/>
                </a:solidFill>
                <a:latin typeface="Georgia" pitchFamily="18" charset="0"/>
                <a:ea typeface="Georgia" pitchFamily="18" charset="0"/>
                <a:cs typeface="Georgia" pitchFamily="18" charset="0"/>
              </a:rPr>
            </a:br>
            <a:endParaRPr lang="en-US" altLang="en-US" sz="3600" i="1" smtClean="0">
              <a:solidFill>
                <a:srgbClr val="C00000"/>
              </a:solidFill>
              <a:latin typeface="Georgia" pitchFamily="18" charset="0"/>
              <a:ea typeface="Georgia" pitchFamily="18" charset="0"/>
              <a:cs typeface="Georgia" pitchFamily="18" charset="0"/>
            </a:endParaRPr>
          </a:p>
        </p:txBody>
      </p:sp>
      <p:sp>
        <p:nvSpPr>
          <p:cNvPr id="2" name="Rectangle 1"/>
          <p:cNvSpPr/>
          <p:nvPr/>
        </p:nvSpPr>
        <p:spPr>
          <a:xfrm rot="20087463">
            <a:off x="869707" y="2641867"/>
            <a:ext cx="8166595" cy="2031325"/>
          </a:xfrm>
          <a:prstGeom prst="rect">
            <a:avLst/>
          </a:prstGeom>
          <a:noFill/>
          <a:ln w="38100">
            <a:solidFill>
              <a:schemeClr val="bg1"/>
            </a:solid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2700">
                  <a:solidFill>
                    <a:schemeClr val="bg1"/>
                  </a:solidFill>
                </a:ln>
                <a:solidFill>
                  <a:srgbClr val="0000FF"/>
                </a:solidFill>
                <a:effectLst>
                  <a:outerShdw blurRad="50800" dist="39000" dir="5460000" algn="tl">
                    <a:srgbClr val="000000">
                      <a:alpha val="38000"/>
                    </a:srgbClr>
                  </a:outerShdw>
                </a:effectLst>
              </a:rPr>
              <a:t>WE ARE WAITING FOR YOU:</a:t>
            </a:r>
          </a:p>
          <a:p>
            <a:pPr algn="ctr">
              <a:defRPr/>
            </a:pPr>
            <a:r>
              <a:rPr lang="en-US" sz="7200" b="1" dirty="0">
                <a:ln w="12700">
                  <a:solidFill>
                    <a:schemeClr val="bg1"/>
                  </a:solidFill>
                </a:ln>
                <a:solidFill>
                  <a:srgbClr val="CC3300"/>
                </a:solidFill>
                <a:effectLst>
                  <a:outerShdw blurRad="50800" dist="39000" dir="5460000" algn="tl">
                    <a:srgbClr val="000000">
                      <a:alpha val="38000"/>
                    </a:srgbClr>
                  </a:outerShdw>
                </a:effectLst>
              </a:rPr>
              <a:t>JOIN CLARA!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05034" y="1095127"/>
            <a:ext cx="854045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GENESIS OF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“CLARA” PROJECT (</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II)</a:t>
            </a:r>
          </a:p>
        </p:txBody>
      </p:sp>
      <p:sp>
        <p:nvSpPr>
          <p:cNvPr id="3" name="TextBox 2"/>
          <p:cNvSpPr txBox="1"/>
          <p:nvPr/>
        </p:nvSpPr>
        <p:spPr>
          <a:xfrm>
            <a:off x="776536" y="1845979"/>
            <a:ext cx="8568951" cy="4247317"/>
          </a:xfrm>
          <a:prstGeom prst="rect">
            <a:avLst/>
          </a:prstGeom>
          <a:noFill/>
          <a:ln w="38100">
            <a:solidFill>
              <a:schemeClr val="accent6">
                <a:lumMod val="75000"/>
              </a:schemeClr>
            </a:solidFill>
          </a:ln>
        </p:spPr>
        <p:txBody>
          <a:bodyPr wrap="square">
            <a:spAutoFit/>
          </a:bodyPr>
          <a:lstStyle/>
          <a:p>
            <a:pPr algn="just" fontAlgn="auto">
              <a:spcBef>
                <a:spcPts val="0"/>
              </a:spcBef>
              <a:spcAft>
                <a:spcPts val="0"/>
              </a:spcAft>
              <a:defRPr/>
            </a:pPr>
            <a:r>
              <a:rPr lang="en-GB" b="1" u="sng" dirty="0">
                <a:solidFill>
                  <a:srgbClr val="002060"/>
                </a:solidFill>
                <a:latin typeface="Palatino Linotype" panose="02040502050505030304" pitchFamily="18" charset="0"/>
                <a:cs typeface="+mn-cs"/>
              </a:rPr>
              <a:t>January - Mai 2014</a:t>
            </a:r>
            <a:endParaRPr lang="en-GB" b="1" dirty="0">
              <a:solidFill>
                <a:prstClr val="black"/>
              </a:solidFill>
              <a:latin typeface="Palatino Linotype" panose="02040502050505030304" pitchFamily="18" charset="0"/>
              <a:cs typeface="+mn-cs"/>
            </a:endParaRPr>
          </a:p>
          <a:p>
            <a:pPr marL="285750" indent="-285750" algn="just" fontAlgn="auto">
              <a:spcBef>
                <a:spcPts val="0"/>
              </a:spcBef>
              <a:spcAft>
                <a:spcPts val="0"/>
              </a:spcAft>
              <a:buFont typeface="Wingdings" panose="05000000000000000000" pitchFamily="2" charset="2"/>
              <a:buChar char="v"/>
              <a:defRPr/>
            </a:pPr>
            <a:r>
              <a:rPr lang="en-US" b="1" dirty="0" smtClean="0">
                <a:solidFill>
                  <a:prstClr val="black"/>
                </a:solidFill>
                <a:latin typeface="Palatino Linotype" panose="02040502050505030304" pitchFamily="18" charset="0"/>
                <a:cs typeface="+mn-cs"/>
              </a:rPr>
              <a:t>Defining the structure </a:t>
            </a:r>
            <a:r>
              <a:rPr lang="en-US" b="1" dirty="0">
                <a:solidFill>
                  <a:prstClr val="black"/>
                </a:solidFill>
                <a:latin typeface="Palatino Linotype" panose="02040502050505030304" pitchFamily="18" charset="0"/>
                <a:cs typeface="+mn-cs"/>
              </a:rPr>
              <a:t>and </a:t>
            </a:r>
            <a:r>
              <a:rPr lang="en-US" b="1" dirty="0" smtClean="0">
                <a:solidFill>
                  <a:prstClr val="black"/>
                </a:solidFill>
                <a:latin typeface="Palatino Linotype" panose="02040502050505030304" pitchFamily="18" charset="0"/>
                <a:cs typeface="+mn-cs"/>
              </a:rPr>
              <a:t>optimal implementation method of </a:t>
            </a:r>
            <a:r>
              <a:rPr lang="en-GB" b="1" dirty="0" smtClean="0">
                <a:solidFill>
                  <a:prstClr val="black"/>
                </a:solidFill>
                <a:latin typeface="Palatino Linotype" panose="02040502050505030304" pitchFamily="18" charset="0"/>
                <a:cs typeface="+mn-cs"/>
              </a:rPr>
              <a:t>“</a:t>
            </a:r>
            <a:r>
              <a:rPr lang="en-GB" b="1" dirty="0">
                <a:solidFill>
                  <a:prstClr val="black"/>
                </a:solidFill>
                <a:latin typeface="Palatino Linotype" panose="02040502050505030304" pitchFamily="18" charset="0"/>
                <a:cs typeface="+mn-cs"/>
              </a:rPr>
              <a:t>CLARA” </a:t>
            </a:r>
            <a:r>
              <a:rPr lang="en-GB" b="1" dirty="0" smtClean="0">
                <a:solidFill>
                  <a:prstClr val="black"/>
                </a:solidFill>
                <a:latin typeface="Palatino Linotype" panose="02040502050505030304" pitchFamily="18" charset="0"/>
                <a:cs typeface="+mn-cs"/>
              </a:rPr>
              <a:t>project.</a:t>
            </a:r>
            <a:endParaRPr lang="en-GB" b="1" dirty="0">
              <a:solidFill>
                <a:prstClr val="black"/>
              </a:solidFill>
              <a:latin typeface="Palatino Linotype" panose="02040502050505030304" pitchFamily="18" charset="0"/>
              <a:cs typeface="+mn-cs"/>
            </a:endParaRPr>
          </a:p>
          <a:p>
            <a:pPr marL="285750" indent="-285750" algn="just" fontAlgn="auto">
              <a:spcBef>
                <a:spcPts val="0"/>
              </a:spcBef>
              <a:spcAft>
                <a:spcPts val="0"/>
              </a:spcAft>
              <a:buFont typeface="Wingdings" panose="05000000000000000000" pitchFamily="2" charset="2"/>
              <a:buChar char="v"/>
              <a:defRPr/>
            </a:pPr>
            <a:r>
              <a:rPr lang="en-US" b="1" dirty="0" smtClean="0">
                <a:solidFill>
                  <a:prstClr val="black"/>
                </a:solidFill>
                <a:latin typeface="Palatino Linotype" panose="02040502050505030304" pitchFamily="18" charset="0"/>
                <a:cs typeface="+mn-cs"/>
              </a:rPr>
              <a:t>May 5, 2014 - The plenum of NIRD’s DGs unanimously approved the proposal regarding the implementation of CLARA project on </a:t>
            </a:r>
            <a:r>
              <a:rPr lang="en-US" b="1" dirty="0" err="1" smtClean="0">
                <a:solidFill>
                  <a:prstClr val="black"/>
                </a:solidFill>
                <a:latin typeface="Palatino Linotype" panose="02040502050505030304" pitchFamily="18" charset="0"/>
                <a:cs typeface="+mn-cs"/>
              </a:rPr>
              <a:t>Magurele</a:t>
            </a:r>
            <a:r>
              <a:rPr lang="en-US" b="1" dirty="0" smtClean="0">
                <a:solidFill>
                  <a:prstClr val="black"/>
                </a:solidFill>
                <a:latin typeface="Palatino Linotype" panose="02040502050505030304" pitchFamily="18" charset="0"/>
                <a:cs typeface="+mn-cs"/>
              </a:rPr>
              <a:t> Platform, Romania.</a:t>
            </a:r>
          </a:p>
          <a:p>
            <a:pPr marL="285750" indent="-285750" algn="just" fontAlgn="auto">
              <a:spcBef>
                <a:spcPts val="0"/>
              </a:spcBef>
              <a:spcAft>
                <a:spcPts val="0"/>
              </a:spcAft>
              <a:buFont typeface="Wingdings" panose="05000000000000000000" pitchFamily="2" charset="2"/>
              <a:buChar char="v"/>
              <a:defRPr/>
            </a:pPr>
            <a:r>
              <a:rPr lang="en-US" b="1" dirty="0" smtClean="0">
                <a:solidFill>
                  <a:prstClr val="black"/>
                </a:solidFill>
                <a:latin typeface="Palatino Linotype" panose="02040502050505030304" pitchFamily="18" charset="0"/>
                <a:cs typeface="+mn-cs"/>
              </a:rPr>
              <a:t>Starting the activities to obtain the approvals from Romanian authorities for promotion at EU level and implementation of CLARA project : </a:t>
            </a:r>
            <a:endParaRPr lang="en-US" b="1" dirty="0">
              <a:solidFill>
                <a:prstClr val="black"/>
              </a:solidFill>
              <a:latin typeface="Palatino Linotype" panose="02040502050505030304" pitchFamily="18" charset="0"/>
              <a:cs typeface="+mn-cs"/>
            </a:endParaRPr>
          </a:p>
          <a:p>
            <a:pPr marL="285750" indent="-193675" fontAlgn="auto">
              <a:spcBef>
                <a:spcPts val="0"/>
              </a:spcBef>
              <a:spcAft>
                <a:spcPts val="0"/>
              </a:spcAft>
              <a:buFont typeface="Arial" panose="020B0604020202020204" pitchFamily="34" charset="0"/>
              <a:buChar char="•"/>
              <a:defRPr/>
            </a:pPr>
            <a:r>
              <a:rPr lang="en-US" b="1" dirty="0">
                <a:latin typeface="Palatino Linotype" panose="02040502050505030304" pitchFamily="18" charset="0"/>
                <a:cs typeface="+mn-cs"/>
              </a:rPr>
              <a:t>Prof. </a:t>
            </a:r>
            <a:r>
              <a:rPr lang="en-US" b="1" dirty="0" err="1">
                <a:latin typeface="Palatino Linotype" panose="02040502050505030304" pitchFamily="18" charset="0"/>
                <a:cs typeface="+mn-cs"/>
              </a:rPr>
              <a:t>D</a:t>
            </a:r>
            <a:r>
              <a:rPr lang="en-US" b="1" dirty="0" err="1" smtClean="0">
                <a:latin typeface="Palatino Linotype" panose="02040502050505030304" pitchFamily="18" charset="0"/>
                <a:cs typeface="+mn-cs"/>
              </a:rPr>
              <a:t>r.Tudor</a:t>
            </a:r>
            <a:r>
              <a:rPr lang="en-US" b="1" dirty="0" smtClean="0">
                <a:latin typeface="Palatino Linotype" panose="02040502050505030304" pitchFamily="18" charset="0"/>
                <a:cs typeface="+mn-cs"/>
              </a:rPr>
              <a:t> </a:t>
            </a:r>
            <a:r>
              <a:rPr lang="en-US" b="1" dirty="0" err="1" smtClean="0">
                <a:latin typeface="Palatino Linotype" panose="02040502050505030304" pitchFamily="18" charset="0"/>
                <a:cs typeface="+mn-cs"/>
              </a:rPr>
              <a:t>Prisecaru</a:t>
            </a:r>
            <a:r>
              <a:rPr lang="en-US" b="1" dirty="0" smtClean="0">
                <a:latin typeface="Palatino Linotype" panose="02040502050505030304" pitchFamily="18" charset="0"/>
                <a:cs typeface="+mn-cs"/>
              </a:rPr>
              <a:t>, Secretary of State, Ministry of National Education</a:t>
            </a:r>
          </a:p>
          <a:p>
            <a:pPr marL="285750" indent="-193675" fontAlgn="auto">
              <a:spcBef>
                <a:spcPts val="0"/>
              </a:spcBef>
              <a:spcAft>
                <a:spcPts val="0"/>
              </a:spcAft>
              <a:buFont typeface="Arial" panose="020B0604020202020204" pitchFamily="34" charset="0"/>
              <a:buChar char="•"/>
              <a:defRPr/>
            </a:pPr>
            <a:r>
              <a:rPr lang="en-US" b="1" dirty="0" smtClean="0">
                <a:latin typeface="Palatino Linotype" panose="02040502050505030304" pitchFamily="18" charset="0"/>
                <a:cs typeface="+mn-cs"/>
              </a:rPr>
              <a:t>Prof</a:t>
            </a:r>
            <a:r>
              <a:rPr lang="en-US" b="1" dirty="0">
                <a:latin typeface="Palatino Linotype" panose="02040502050505030304" pitchFamily="18" charset="0"/>
                <a:cs typeface="+mn-cs"/>
              </a:rPr>
              <a:t>. </a:t>
            </a:r>
            <a:r>
              <a:rPr lang="en-US" b="1" dirty="0" smtClean="0">
                <a:latin typeface="Palatino Linotype" panose="02040502050505030304" pitchFamily="18" charset="0"/>
                <a:cs typeface="+mn-cs"/>
              </a:rPr>
              <a:t>Dr</a:t>
            </a:r>
            <a:r>
              <a:rPr lang="en-US" b="1" dirty="0">
                <a:latin typeface="Palatino Linotype" panose="02040502050505030304" pitchFamily="18" charset="0"/>
                <a:cs typeface="+mn-cs"/>
              </a:rPr>
              <a:t>. </a:t>
            </a:r>
            <a:r>
              <a:rPr lang="en-US" b="1" dirty="0" err="1">
                <a:latin typeface="Palatino Linotype" panose="02040502050505030304" pitchFamily="18" charset="0"/>
                <a:cs typeface="+mn-cs"/>
              </a:rPr>
              <a:t>Mihnea</a:t>
            </a:r>
            <a:r>
              <a:rPr lang="en-US" b="1" dirty="0">
                <a:latin typeface="Palatino Linotype" panose="02040502050505030304" pitchFamily="18" charset="0"/>
                <a:cs typeface="+mn-cs"/>
              </a:rPr>
              <a:t> </a:t>
            </a:r>
            <a:r>
              <a:rPr lang="en-US" b="1" dirty="0" err="1">
                <a:latin typeface="Palatino Linotype" panose="02040502050505030304" pitchFamily="18" charset="0"/>
                <a:cs typeface="+mn-cs"/>
              </a:rPr>
              <a:t>Costoiu</a:t>
            </a:r>
            <a:r>
              <a:rPr lang="en-US" b="1" dirty="0">
                <a:latin typeface="Palatino Linotype" panose="02040502050505030304" pitchFamily="18" charset="0"/>
                <a:cs typeface="+mn-cs"/>
              </a:rPr>
              <a:t>, </a:t>
            </a:r>
            <a:r>
              <a:rPr lang="en-US" b="1" dirty="0" smtClean="0">
                <a:latin typeface="Palatino Linotype" panose="02040502050505030304" pitchFamily="18" charset="0"/>
                <a:cs typeface="+mn-cs"/>
              </a:rPr>
              <a:t>Minister  Delegate for </a:t>
            </a:r>
            <a:r>
              <a:rPr lang="en-US" b="1" dirty="0">
                <a:latin typeface="Palatino Linotype" panose="02040502050505030304" pitchFamily="18" charset="0"/>
                <a:cs typeface="+mn-cs"/>
              </a:rPr>
              <a:t>Higher Education, Scientific Research and Technological Development </a:t>
            </a:r>
            <a:endParaRPr lang="en-GB" b="1" dirty="0">
              <a:latin typeface="Palatino Linotype" panose="02040502050505030304" pitchFamily="18" charset="0"/>
              <a:cs typeface="+mn-cs"/>
            </a:endParaRPr>
          </a:p>
          <a:p>
            <a:pPr marL="285750" indent="-193675" algn="just" fontAlgn="auto">
              <a:spcBef>
                <a:spcPts val="0"/>
              </a:spcBef>
              <a:spcAft>
                <a:spcPts val="0"/>
              </a:spcAft>
              <a:buFont typeface="Arial" panose="020B0604020202020204" pitchFamily="34" charset="0"/>
              <a:buChar char="•"/>
              <a:defRPr/>
            </a:pPr>
            <a:r>
              <a:rPr lang="en-US" b="1" dirty="0">
                <a:latin typeface="Palatino Linotype" panose="02040502050505030304" pitchFamily="18" charset="0"/>
                <a:cs typeface="+mn-cs"/>
              </a:rPr>
              <a:t>D</a:t>
            </a:r>
            <a:r>
              <a:rPr lang="en-US" b="1" dirty="0" smtClean="0">
                <a:latin typeface="Palatino Linotype" panose="02040502050505030304" pitchFamily="18" charset="0"/>
                <a:cs typeface="+mn-cs"/>
              </a:rPr>
              <a:t>r</a:t>
            </a:r>
            <a:r>
              <a:rPr lang="en-US" b="1" dirty="0">
                <a:latin typeface="Palatino Linotype" panose="02040502050505030304" pitchFamily="18" charset="0"/>
                <a:cs typeface="+mn-cs"/>
              </a:rPr>
              <a:t>. Eugen </a:t>
            </a:r>
            <a:r>
              <a:rPr lang="en-US" b="1" dirty="0" err="1">
                <a:latin typeface="Palatino Linotype" panose="02040502050505030304" pitchFamily="18" charset="0"/>
                <a:cs typeface="+mn-cs"/>
              </a:rPr>
              <a:t>Teodorovici</a:t>
            </a:r>
            <a:r>
              <a:rPr lang="en-US" b="1" dirty="0">
                <a:latin typeface="Palatino Linotype" panose="02040502050505030304" pitchFamily="18" charset="0"/>
                <a:cs typeface="+mn-cs"/>
              </a:rPr>
              <a:t>, Minister of EU </a:t>
            </a:r>
            <a:r>
              <a:rPr lang="en-US" b="1" dirty="0" smtClean="0">
                <a:latin typeface="Palatino Linotype" panose="02040502050505030304" pitchFamily="18" charset="0"/>
                <a:cs typeface="+mn-cs"/>
              </a:rPr>
              <a:t>Funds</a:t>
            </a:r>
          </a:p>
          <a:p>
            <a:pPr marL="377825" indent="-285750" algn="just" fontAlgn="auto">
              <a:spcBef>
                <a:spcPts val="0"/>
              </a:spcBef>
              <a:spcAft>
                <a:spcPts val="0"/>
              </a:spcAft>
              <a:buFont typeface="Wingdings" panose="05000000000000000000" pitchFamily="2" charset="2"/>
              <a:buChar char="v"/>
              <a:defRPr/>
            </a:pPr>
            <a:r>
              <a:rPr lang="en-US" b="1" dirty="0" smtClean="0">
                <a:latin typeface="Palatino Linotype" panose="02040502050505030304" pitchFamily="18" charset="0"/>
                <a:cs typeface="+mn-cs"/>
              </a:rPr>
              <a:t>Starting the activities regarding the preparation of the written form of the project according with the KET’s standard procedure imposed by European Commission</a:t>
            </a:r>
            <a:endParaRPr lang="en-US" b="1" dirty="0">
              <a:latin typeface="Palatino Linotype" panose="02040502050505030304" pitchFamily="18" charset="0"/>
              <a:cs typeface="+mn-cs"/>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5467" y="234668"/>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88950" y="1763713"/>
            <a:ext cx="9217025" cy="369887"/>
          </a:xfrm>
          <a:prstGeom prst="rect">
            <a:avLst/>
          </a:prstGeom>
          <a:noFill/>
          <a:ln w="9525">
            <a:noFill/>
            <a:miter lim="800000"/>
            <a:headEnd/>
            <a:tailEnd/>
          </a:ln>
        </p:spPr>
        <p:txBody>
          <a:bodyPr>
            <a:spAutoFit/>
          </a:bodyPr>
          <a:lstStyle/>
          <a:p>
            <a:r>
              <a:rPr lang="en-GB" altLang="en-US" b="1" u="sng">
                <a:solidFill>
                  <a:srgbClr val="0000FF"/>
                </a:solidFill>
                <a:latin typeface="Palatino Linotype" pitchFamily="18" charset="0"/>
              </a:rPr>
              <a:t>January - April 2014</a:t>
            </a:r>
            <a:r>
              <a:rPr lang="en-GB" altLang="en-US" b="1">
                <a:solidFill>
                  <a:srgbClr val="0000FF"/>
                </a:solidFill>
                <a:latin typeface="Palatino Linotype" pitchFamily="18" charset="0"/>
              </a:rPr>
              <a:t>: PROMOTION IDEA ON THE EUROPEAN</a:t>
            </a:r>
            <a:endParaRPr lang="en-GB" altLang="en-US" b="1" u="sng">
              <a:solidFill>
                <a:srgbClr val="0000FF"/>
              </a:solidFill>
              <a:latin typeface="Palatino Linotype" pitchFamily="18" charset="0"/>
            </a:endParaRPr>
          </a:p>
        </p:txBody>
      </p:sp>
      <p:sp>
        <p:nvSpPr>
          <p:cNvPr id="10244" name="TextBox 3"/>
          <p:cNvSpPr txBox="1">
            <a:spLocks noChangeArrowheads="1"/>
          </p:cNvSpPr>
          <p:nvPr/>
        </p:nvSpPr>
        <p:spPr bwMode="auto">
          <a:xfrm>
            <a:off x="273050" y="2200275"/>
            <a:ext cx="9432925" cy="2308324"/>
          </a:xfrm>
          <a:prstGeom prst="rect">
            <a:avLst/>
          </a:prstGeom>
          <a:solidFill>
            <a:schemeClr val="accent1">
              <a:lumMod val="20000"/>
              <a:lumOff val="80000"/>
            </a:schemeClr>
          </a:solidFill>
          <a:ln w="38100">
            <a:solidFill>
              <a:schemeClr val="accent6"/>
            </a:solid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Font typeface="Wingdings" pitchFamily="2" charset="2"/>
              <a:buChar char="v"/>
              <a:defRPr/>
            </a:pPr>
            <a:r>
              <a:rPr lang="en-US" altLang="en-US" b="1" u="sng" dirty="0" smtClean="0">
                <a:solidFill>
                  <a:srgbClr val="0000FF"/>
                </a:solidFill>
                <a:latin typeface="Palatino Linotype" pitchFamily="18" charset="0"/>
              </a:rPr>
              <a:t>February 16, 2014</a:t>
            </a:r>
            <a:r>
              <a:rPr lang="en-US" altLang="en-US" b="1" dirty="0" smtClean="0">
                <a:solidFill>
                  <a:srgbClr val="0000FF"/>
                </a:solidFill>
                <a:latin typeface="Palatino Linotype" pitchFamily="18" charset="0"/>
              </a:rPr>
              <a:t>: </a:t>
            </a:r>
            <a:r>
              <a:rPr lang="en-US" altLang="en-US" b="1" dirty="0" smtClean="0">
                <a:latin typeface="Palatino Linotype" pitchFamily="18" charset="0"/>
              </a:rPr>
              <a:t>Conference on "New Cluster Policies for Central Europe and beyond" at Representation Office of Baden Wurttemberg Land in Brussels: 5 </a:t>
            </a:r>
            <a:r>
              <a:rPr lang="en-US" b="1" dirty="0" smtClean="0">
                <a:latin typeface="Palatino Linotype" pitchFamily="18" charset="0"/>
              </a:rPr>
              <a:t>major issues launched by European Commission on clusters’ policy:</a:t>
            </a:r>
            <a:endParaRPr lang="en-GB" altLang="en-US" b="1" dirty="0" smtClean="0">
              <a:latin typeface="Palatino Linotype" pitchFamily="18" charset="0"/>
            </a:endParaRPr>
          </a:p>
          <a:p>
            <a:pPr algn="just">
              <a:buFont typeface="Arial" charset="0"/>
              <a:buChar char="•"/>
              <a:defRPr/>
            </a:pPr>
            <a:r>
              <a:rPr lang="en-GB" altLang="en-US" b="1" dirty="0" smtClean="0">
                <a:latin typeface="Palatino Linotype" pitchFamily="18" charset="0"/>
              </a:rPr>
              <a:t>Importance and priority of European Commission given to the KET - type clusters;</a:t>
            </a:r>
          </a:p>
          <a:p>
            <a:pPr algn="just">
              <a:buFont typeface="Arial" charset="0"/>
              <a:buChar char="•"/>
              <a:defRPr/>
            </a:pPr>
            <a:r>
              <a:rPr lang="en-US" altLang="en-US" b="1" dirty="0" smtClean="0">
                <a:latin typeface="Palatino Linotype" pitchFamily="18" charset="0"/>
              </a:rPr>
              <a:t>Allocating large sums to create new </a:t>
            </a:r>
            <a:r>
              <a:rPr lang="en-GB" altLang="en-US" b="1" dirty="0" smtClean="0">
                <a:latin typeface="Palatino Linotype" pitchFamily="18" charset="0"/>
              </a:rPr>
              <a:t>KETs</a:t>
            </a:r>
            <a:r>
              <a:rPr lang="en-GB" altLang="en-US" b="1" dirty="0" smtClean="0">
                <a:solidFill>
                  <a:srgbClr val="C00000"/>
                </a:solidFill>
                <a:latin typeface="Palatino Linotype" pitchFamily="18" charset="0"/>
              </a:rPr>
              <a:t> </a:t>
            </a:r>
            <a:r>
              <a:rPr lang="en-GB" altLang="en-US" b="1" dirty="0" smtClean="0">
                <a:latin typeface="Palatino Linotype" pitchFamily="18" charset="0"/>
              </a:rPr>
              <a:t>in Member </a:t>
            </a:r>
            <a:r>
              <a:rPr lang="en-GB" altLang="en-US" b="1" dirty="0">
                <a:latin typeface="Palatino Linotype" pitchFamily="18" charset="0"/>
              </a:rPr>
              <a:t>C</a:t>
            </a:r>
            <a:r>
              <a:rPr lang="en-GB" altLang="en-US" b="1" dirty="0" smtClean="0">
                <a:latin typeface="Palatino Linotype" pitchFamily="18" charset="0"/>
              </a:rPr>
              <a:t>ountries;</a:t>
            </a:r>
          </a:p>
          <a:p>
            <a:pPr algn="just">
              <a:buFont typeface="Arial" charset="0"/>
              <a:buChar char="•"/>
              <a:defRPr/>
            </a:pPr>
            <a:r>
              <a:rPr lang="en-GB" altLang="en-US" b="1" dirty="0" smtClean="0">
                <a:latin typeface="Palatino Linotype" pitchFamily="18" charset="0"/>
              </a:rPr>
              <a:t>Introducing the Smart Specialization concept in connection with KET’s promotion;</a:t>
            </a:r>
          </a:p>
          <a:p>
            <a:pPr algn="just">
              <a:buFont typeface="Arial" charset="0"/>
              <a:buChar char="•"/>
              <a:defRPr/>
            </a:pPr>
            <a:r>
              <a:rPr lang="en-GB" altLang="en-US" b="1" dirty="0" smtClean="0">
                <a:latin typeface="Palatino Linotype" pitchFamily="18" charset="0"/>
              </a:rPr>
              <a:t>Defining the new type of CLUSTRAT clusters developed for Central Europe;</a:t>
            </a:r>
          </a:p>
          <a:p>
            <a:pPr>
              <a:buFont typeface="Arial" charset="0"/>
              <a:buChar char="•"/>
              <a:defRPr/>
            </a:pPr>
            <a:r>
              <a:rPr lang="en-US" altLang="en-US" b="1" dirty="0" smtClean="0">
                <a:latin typeface="Palatino Linotype" pitchFamily="18" charset="0"/>
              </a:rPr>
              <a:t>EC decision on CLUSTRAT direct transfer to countries located in the Danube Region.</a:t>
            </a:r>
          </a:p>
        </p:txBody>
      </p:sp>
      <p:pic>
        <p:nvPicPr>
          <p:cNvPr id="12292" name="Picture 4"/>
          <p:cNvPicPr>
            <a:picLocks noChangeAspect="1"/>
          </p:cNvPicPr>
          <p:nvPr/>
        </p:nvPicPr>
        <p:blipFill>
          <a:blip r:embed="rId2" cstate="print"/>
          <a:srcRect/>
          <a:stretch>
            <a:fillRect/>
          </a:stretch>
        </p:blipFill>
        <p:spPr bwMode="auto">
          <a:xfrm>
            <a:off x="7689850" y="4652963"/>
            <a:ext cx="2035175" cy="1879600"/>
          </a:xfrm>
          <a:prstGeom prst="rect">
            <a:avLst/>
          </a:prstGeom>
          <a:noFill/>
          <a:ln w="9525">
            <a:noFill/>
            <a:miter lim="800000"/>
            <a:headEnd/>
            <a:tailEnd/>
          </a:ln>
        </p:spPr>
      </p:pic>
      <p:pic>
        <p:nvPicPr>
          <p:cNvPr id="12293" name="Picture 6"/>
          <p:cNvPicPr>
            <a:picLocks noChangeAspect="1"/>
          </p:cNvPicPr>
          <p:nvPr/>
        </p:nvPicPr>
        <p:blipFill>
          <a:blip r:embed="rId3" cstate="print"/>
          <a:srcRect/>
          <a:stretch>
            <a:fillRect/>
          </a:stretch>
        </p:blipFill>
        <p:spPr bwMode="auto">
          <a:xfrm>
            <a:off x="307975" y="4718050"/>
            <a:ext cx="2651125" cy="1879600"/>
          </a:xfrm>
          <a:prstGeom prst="rect">
            <a:avLst/>
          </a:prstGeom>
          <a:noFill/>
          <a:ln w="9525">
            <a:noFill/>
            <a:miter lim="800000"/>
            <a:headEnd/>
            <a:tailEnd/>
          </a:ln>
        </p:spPr>
      </p:pic>
      <p:sp>
        <p:nvSpPr>
          <p:cNvPr id="8" name="TextBox 7"/>
          <p:cNvSpPr txBox="1"/>
          <p:nvPr/>
        </p:nvSpPr>
        <p:spPr>
          <a:xfrm>
            <a:off x="3032125" y="4771018"/>
            <a:ext cx="4584700" cy="1754326"/>
          </a:xfrm>
          <a:prstGeom prst="rect">
            <a:avLst/>
          </a:prstGeom>
          <a:solidFill>
            <a:schemeClr val="accent6">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buFont typeface="Wingdings" panose="05000000000000000000" pitchFamily="2" charset="2"/>
              <a:buChar char="v"/>
              <a:defRPr/>
            </a:pPr>
            <a:r>
              <a:rPr lang="en-GB" b="1" dirty="0" smtClean="0">
                <a:solidFill>
                  <a:srgbClr val="0000FF"/>
                </a:solidFill>
                <a:latin typeface="Palatino Linotype" panose="02040502050505030304" pitchFamily="18" charset="0"/>
              </a:rPr>
              <a:t>IFIN-HH &amp; INFLPR: </a:t>
            </a:r>
            <a:r>
              <a:rPr lang="en-US" b="1" dirty="0" smtClean="0">
                <a:solidFill>
                  <a:srgbClr val="0000FF"/>
                </a:solidFill>
                <a:latin typeface="Palatino Linotype" panose="02040502050505030304" pitchFamily="18" charset="0"/>
              </a:rPr>
              <a:t>individual </a:t>
            </a:r>
            <a:r>
              <a:rPr lang="en-US" b="1" dirty="0">
                <a:solidFill>
                  <a:srgbClr val="0000FF"/>
                </a:solidFill>
                <a:latin typeface="Palatino Linotype" panose="02040502050505030304" pitchFamily="18" charset="0"/>
              </a:rPr>
              <a:t>meetings with representatives of </a:t>
            </a:r>
            <a:r>
              <a:rPr lang="en-US" b="1" dirty="0" smtClean="0">
                <a:solidFill>
                  <a:srgbClr val="0000FF"/>
                </a:solidFill>
                <a:latin typeface="Palatino Linotype" panose="02040502050505030304" pitchFamily="18" charset="0"/>
              </a:rPr>
              <a:t>EC &amp; </a:t>
            </a:r>
            <a:r>
              <a:rPr lang="en-US" b="1" dirty="0">
                <a:solidFill>
                  <a:srgbClr val="0000FF"/>
                </a:solidFill>
                <a:latin typeface="Palatino Linotype" panose="02040502050505030304" pitchFamily="18" charset="0"/>
              </a:rPr>
              <a:t>JRC </a:t>
            </a:r>
            <a:r>
              <a:rPr lang="en-US" b="1" dirty="0" smtClean="0">
                <a:solidFill>
                  <a:srgbClr val="0000FF"/>
                </a:solidFill>
                <a:latin typeface="Palatino Linotype" panose="02040502050505030304" pitchFamily="18" charset="0"/>
              </a:rPr>
              <a:t>to present the “CLARA” concept; launching the request on behalf of </a:t>
            </a:r>
            <a:r>
              <a:rPr lang="en-US" b="1" dirty="0" err="1" smtClean="0">
                <a:solidFill>
                  <a:srgbClr val="0000FF"/>
                </a:solidFill>
                <a:latin typeface="Palatino Linotype" panose="02040502050505030304" pitchFamily="18" charset="0"/>
              </a:rPr>
              <a:t>Magurele</a:t>
            </a:r>
            <a:r>
              <a:rPr lang="en-US" b="1" dirty="0" smtClean="0">
                <a:solidFill>
                  <a:srgbClr val="0000FF"/>
                </a:solidFill>
                <a:latin typeface="Palatino Linotype" panose="02040502050505030304" pitchFamily="18" charset="0"/>
              </a:rPr>
              <a:t> Platform to be nominate as </a:t>
            </a:r>
            <a:r>
              <a:rPr lang="en-US" b="1" dirty="0">
                <a:solidFill>
                  <a:srgbClr val="0000FF"/>
                </a:solidFill>
                <a:latin typeface="Palatino Linotype" panose="02040502050505030304" pitchFamily="18" charset="0"/>
              </a:rPr>
              <a:t>the first recipient of such a transfer</a:t>
            </a:r>
            <a:r>
              <a:rPr lang="en-US" b="1" dirty="0" smtClean="0">
                <a:solidFill>
                  <a:srgbClr val="0000FF"/>
                </a:solidFill>
                <a:latin typeface="Palatino Linotype" panose="02040502050505030304" pitchFamily="18" charset="0"/>
              </a:rPr>
              <a:t>.</a:t>
            </a:r>
            <a:endParaRPr lang="en-US" b="1" dirty="0">
              <a:solidFill>
                <a:srgbClr val="0000FF"/>
              </a:solidFill>
              <a:latin typeface="Palatino Linotype" panose="02040502050505030304" pitchFamily="18" charset="0"/>
            </a:endParaRPr>
          </a:p>
        </p:txBody>
      </p:sp>
      <p:sp>
        <p:nvSpPr>
          <p:cNvPr id="9" name="TextBox 8"/>
          <p:cNvSpPr txBox="1"/>
          <p:nvPr/>
        </p:nvSpPr>
        <p:spPr>
          <a:xfrm>
            <a:off x="776536" y="1124744"/>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GENESIS OF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CLARA”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PROJECT </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III)</a:t>
            </a:r>
            <a:endPar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endParaRPr>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5467" y="234668"/>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Date Placeholder 1"/>
          <p:cNvSpPr>
            <a:spLocks noGrp="1"/>
          </p:cNvSpPr>
          <p:nvPr>
            <p:ph type="dt" sz="half" idx="10"/>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endParaRPr lang="en-US" altLang="en-US" smtClean="0">
              <a:solidFill>
                <a:srgbClr val="FFFFFF"/>
              </a:solidFill>
              <a:latin typeface="Arial" charset="0"/>
              <a:cs typeface="Arial" charset="0"/>
            </a:endParaRPr>
          </a:p>
        </p:txBody>
      </p:sp>
      <p:sp>
        <p:nvSpPr>
          <p:cNvPr id="13314" name="Slide Number Placeholder 3"/>
          <p:cNvSpPr>
            <a:spLocks noGrp="1"/>
          </p:cNvSpPr>
          <p:nvPr>
            <p:ph type="sldNum" sz="quarter" idx="12"/>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fld id="{B48AC5B6-C3A1-4164-BD6F-C6AFACE8213F}" type="slidenum">
              <a:rPr lang="en-US" altLang="en-US" smtClean="0">
                <a:solidFill>
                  <a:srgbClr val="FFFFFF"/>
                </a:solidFill>
                <a:latin typeface="Arial" charset="0"/>
                <a:cs typeface="Arial" charset="0"/>
              </a:rPr>
              <a:pPr fontAlgn="base">
                <a:spcBef>
                  <a:spcPct val="0"/>
                </a:spcBef>
                <a:spcAft>
                  <a:spcPct val="0"/>
                </a:spcAft>
              </a:pPr>
              <a:t>6</a:t>
            </a:fld>
            <a:endParaRPr lang="en-US" altLang="en-US" smtClean="0">
              <a:solidFill>
                <a:srgbClr val="FFFFFF"/>
              </a:solidFill>
              <a:latin typeface="Arial" charset="0"/>
              <a:cs typeface="Arial" charset="0"/>
            </a:endParaRPr>
          </a:p>
        </p:txBody>
      </p:sp>
      <p:sp>
        <p:nvSpPr>
          <p:cNvPr id="11268" name="TextBox 2"/>
          <p:cNvSpPr txBox="1">
            <a:spLocks noChangeArrowheads="1"/>
          </p:cNvSpPr>
          <p:nvPr/>
        </p:nvSpPr>
        <p:spPr bwMode="auto">
          <a:xfrm>
            <a:off x="776288" y="1988840"/>
            <a:ext cx="8569200" cy="2862322"/>
          </a:xfrm>
          <a:prstGeom prst="rect">
            <a:avLst/>
          </a:prstGeom>
          <a:solidFill>
            <a:schemeClr val="accent6">
              <a:lumMod val="20000"/>
              <a:lumOff val="80000"/>
            </a:schemeClr>
          </a:solidFill>
          <a:ln w="38100">
            <a:solidFill>
              <a:schemeClr val="accent6">
                <a:lumMod val="50000"/>
              </a:schemeClr>
            </a:solidFill>
            <a:miter lim="800000"/>
            <a:headEnd/>
            <a:tailEnd/>
          </a:ln>
        </p:spPr>
        <p:txBody>
          <a:bodyPr wrap="square">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Font typeface="Wingdings" pitchFamily="2" charset="2"/>
              <a:buChar char="v"/>
              <a:defRPr/>
            </a:pPr>
            <a:r>
              <a:rPr lang="en-GB" altLang="en-US" b="1" dirty="0" smtClean="0">
                <a:latin typeface="Palatino Linotype" pitchFamily="18" charset="0"/>
              </a:rPr>
              <a:t>February 17, 2014 - </a:t>
            </a:r>
            <a:r>
              <a:rPr lang="en-US" altLang="en-US" b="1" dirty="0" err="1">
                <a:latin typeface="Palatino Linotype" pitchFamily="18" charset="0"/>
              </a:rPr>
              <a:t>Mr</a:t>
            </a:r>
            <a:r>
              <a:rPr lang="en-US" altLang="en-US" b="1" dirty="0">
                <a:latin typeface="Palatino Linotype" pitchFamily="18" charset="0"/>
              </a:rPr>
              <a:t> Antonio </a:t>
            </a:r>
            <a:r>
              <a:rPr lang="en-US" altLang="en-US" b="1" dirty="0" err="1">
                <a:latin typeface="Palatino Linotype" pitchFamily="18" charset="0"/>
              </a:rPr>
              <a:t>Tajani</a:t>
            </a:r>
            <a:r>
              <a:rPr lang="en-US" altLang="en-US" b="1" dirty="0">
                <a:latin typeface="Palatino Linotype" pitchFamily="18" charset="0"/>
              </a:rPr>
              <a:t>,</a:t>
            </a:r>
            <a:r>
              <a:rPr lang="en-GB" altLang="en-US" b="1" dirty="0">
                <a:latin typeface="Palatino Linotype" pitchFamily="18" charset="0"/>
              </a:rPr>
              <a:t> </a:t>
            </a:r>
            <a:r>
              <a:rPr lang="en-US" altLang="en-US" b="1" dirty="0" smtClean="0">
                <a:latin typeface="Palatino Linotype" pitchFamily="18" charset="0"/>
              </a:rPr>
              <a:t>VP of the European Commission, </a:t>
            </a:r>
            <a:r>
              <a:rPr lang="en-GB" altLang="en-US" b="1" dirty="0" smtClean="0">
                <a:latin typeface="Palatino Linotype" pitchFamily="18" charset="0"/>
              </a:rPr>
              <a:t>launched the new “EU Strategy for Growth 2020” la </a:t>
            </a:r>
            <a:r>
              <a:rPr lang="en-GB" altLang="en-US" b="1" dirty="0" err="1" smtClean="0">
                <a:latin typeface="Palatino Linotype" pitchFamily="18" charset="0"/>
              </a:rPr>
              <a:t>La</a:t>
            </a:r>
            <a:r>
              <a:rPr lang="en-GB" altLang="en-US" b="1" dirty="0" smtClean="0">
                <a:latin typeface="Palatino Linotype" pitchFamily="18" charset="0"/>
              </a:rPr>
              <a:t> Louviere, </a:t>
            </a:r>
            <a:r>
              <a:rPr lang="en-GB" altLang="en-US" b="1" dirty="0" err="1" smtClean="0">
                <a:latin typeface="Palatino Linotype" pitchFamily="18" charset="0"/>
              </a:rPr>
              <a:t>Belgia</a:t>
            </a:r>
            <a:r>
              <a:rPr lang="en-GB" altLang="en-US" b="1" dirty="0" smtClean="0">
                <a:latin typeface="Palatino Linotype" pitchFamily="18" charset="0"/>
              </a:rPr>
              <a:t>.</a:t>
            </a:r>
          </a:p>
          <a:p>
            <a:pPr algn="just">
              <a:buFont typeface="Wingdings" pitchFamily="2" charset="2"/>
              <a:buChar char="v"/>
              <a:defRPr/>
            </a:pPr>
            <a:r>
              <a:rPr lang="en-GB" altLang="en-US" b="1" dirty="0" smtClean="0">
                <a:latin typeface="Palatino Linotype" pitchFamily="18" charset="0"/>
              </a:rPr>
              <a:t>During a working meeting with VP </a:t>
            </a:r>
            <a:r>
              <a:rPr lang="en-GB" altLang="en-US" b="1" dirty="0" err="1" smtClean="0">
                <a:latin typeface="Palatino Linotype" pitchFamily="18" charset="0"/>
              </a:rPr>
              <a:t>Tajani</a:t>
            </a:r>
            <a:r>
              <a:rPr lang="en-GB" altLang="en-US" b="1" dirty="0" smtClean="0">
                <a:latin typeface="Palatino Linotype" pitchFamily="18" charset="0"/>
              </a:rPr>
              <a:t>, the delegation IFIN-HH </a:t>
            </a:r>
            <a:r>
              <a:rPr lang="en-GB" altLang="en-US" b="1" dirty="0">
                <a:latin typeface="Palatino Linotype" pitchFamily="18" charset="0"/>
              </a:rPr>
              <a:t>&amp;</a:t>
            </a:r>
            <a:r>
              <a:rPr lang="en-GB" altLang="en-US" b="1" dirty="0" smtClean="0">
                <a:latin typeface="Palatino Linotype" pitchFamily="18" charset="0"/>
              </a:rPr>
              <a:t> INFLPR </a:t>
            </a:r>
            <a:r>
              <a:rPr lang="en-US" altLang="en-US" b="1" dirty="0" smtClean="0">
                <a:latin typeface="Palatino Linotype" pitchFamily="18" charset="0"/>
              </a:rPr>
              <a:t>presented CLARA Multi - KET concept as a Romanian contribution supporting implementation of the new strategy of European Commission; </a:t>
            </a:r>
            <a:r>
              <a:rPr lang="en-GB" altLang="en-US" b="1" dirty="0" smtClean="0">
                <a:latin typeface="Palatino Linotype" pitchFamily="18" charset="0"/>
              </a:rPr>
              <a:t>VP </a:t>
            </a:r>
            <a:r>
              <a:rPr lang="en-GB" altLang="en-US" b="1" dirty="0" err="1" smtClean="0">
                <a:latin typeface="Palatino Linotype" pitchFamily="18" charset="0"/>
              </a:rPr>
              <a:t>Tajani</a:t>
            </a:r>
            <a:r>
              <a:rPr lang="en-GB" altLang="en-US" b="1" dirty="0" smtClean="0">
                <a:latin typeface="Palatino Linotype" pitchFamily="18" charset="0"/>
              </a:rPr>
              <a:t> was assisted by Mr. Daniel </a:t>
            </a:r>
            <a:r>
              <a:rPr lang="en-GB" altLang="en-US" b="1" dirty="0" err="1" smtClean="0">
                <a:latin typeface="Palatino Linotype" pitchFamily="18" charset="0"/>
              </a:rPr>
              <a:t>Calleja</a:t>
            </a:r>
            <a:r>
              <a:rPr lang="en-GB" altLang="en-US" b="1" dirty="0" smtClean="0">
                <a:latin typeface="Palatino Linotype" pitchFamily="18" charset="0"/>
              </a:rPr>
              <a:t> Crespo, Director General of DG ENTR;</a:t>
            </a:r>
          </a:p>
          <a:p>
            <a:pPr algn="just">
              <a:buFont typeface="Arial" charset="0"/>
              <a:buChar char="•"/>
              <a:defRPr/>
            </a:pPr>
            <a:r>
              <a:rPr lang="en-GB" altLang="en-US" b="1" dirty="0" smtClean="0">
                <a:latin typeface="Palatino Linotype" pitchFamily="18" charset="0"/>
              </a:rPr>
              <a:t>Mr. </a:t>
            </a:r>
            <a:r>
              <a:rPr lang="en-GB" altLang="en-US" b="1" dirty="0" err="1" smtClean="0">
                <a:latin typeface="Palatino Linotype" pitchFamily="18" charset="0"/>
              </a:rPr>
              <a:t>Tajani</a:t>
            </a:r>
            <a:r>
              <a:rPr lang="en-GB" altLang="en-US" b="1" dirty="0" smtClean="0">
                <a:latin typeface="Palatino Linotype" pitchFamily="18" charset="0"/>
              </a:rPr>
              <a:t> fully </a:t>
            </a:r>
            <a:r>
              <a:rPr lang="en-US" altLang="en-US" b="1" dirty="0" smtClean="0">
                <a:latin typeface="Palatino Linotype" pitchFamily="18" charset="0"/>
              </a:rPr>
              <a:t>agrees the CLARA concept, stating that this is the kind of action that should be promoted as a priority according with the new European strategy, asking Mr. Crespo to closely follow CLARA promotion;</a:t>
            </a:r>
          </a:p>
        </p:txBody>
      </p:sp>
      <p:sp>
        <p:nvSpPr>
          <p:cNvPr id="29" name="TextBox 28"/>
          <p:cNvSpPr txBox="1"/>
          <p:nvPr/>
        </p:nvSpPr>
        <p:spPr>
          <a:xfrm>
            <a:off x="776536" y="1268760"/>
            <a:ext cx="856895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GENESIS </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OF “CLARA” PROJECT (</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Linotype" panose="02040502050505030304" pitchFamily="18" charset="0"/>
              </a:rPr>
              <a:t>IV)</a:t>
            </a:r>
          </a:p>
        </p:txBody>
      </p:sp>
      <p:pic>
        <p:nvPicPr>
          <p:cNvPr id="5" name="Picture 4"/>
          <p:cNvPicPr>
            <a:picLocks noChangeAspect="1"/>
          </p:cNvPicPr>
          <p:nvPr/>
        </p:nvPicPr>
        <p:blipFill>
          <a:blip r:embed="rId3" cstate="print"/>
          <a:stretch>
            <a:fillRect/>
          </a:stretch>
        </p:blipFill>
        <p:spPr>
          <a:xfrm>
            <a:off x="7532688" y="4986338"/>
            <a:ext cx="2193925" cy="1646237"/>
          </a:xfrm>
          <a:prstGeom prst="rect">
            <a:avLst/>
          </a:prstGeom>
          <a:ln>
            <a:noFill/>
          </a:ln>
          <a:effectLst>
            <a:outerShdw blurRad="292100" dist="139700" dir="2700000" algn="tl" rotWithShape="0">
              <a:srgbClr val="333333">
                <a:alpha val="65000"/>
              </a:srgbClr>
            </a:outerShdw>
          </a:effectLst>
        </p:spPr>
      </p:pic>
      <p:pic>
        <p:nvPicPr>
          <p:cNvPr id="13318" name="Picture 7"/>
          <p:cNvPicPr>
            <a:picLocks noChangeAspect="1"/>
          </p:cNvPicPr>
          <p:nvPr/>
        </p:nvPicPr>
        <p:blipFill>
          <a:blip r:embed="rId4" cstate="print"/>
          <a:srcRect/>
          <a:stretch>
            <a:fillRect/>
          </a:stretch>
        </p:blipFill>
        <p:spPr bwMode="auto">
          <a:xfrm>
            <a:off x="200025" y="5084763"/>
            <a:ext cx="1296988" cy="1481137"/>
          </a:xfrm>
          <a:prstGeom prst="rect">
            <a:avLst/>
          </a:prstGeom>
          <a:noFill/>
          <a:ln w="9525">
            <a:noFill/>
            <a:miter lim="800000"/>
            <a:headEnd/>
            <a:tailEnd/>
          </a:ln>
        </p:spPr>
      </p:pic>
      <p:sp>
        <p:nvSpPr>
          <p:cNvPr id="9" name="TextBox 8"/>
          <p:cNvSpPr txBox="1"/>
          <p:nvPr/>
        </p:nvSpPr>
        <p:spPr>
          <a:xfrm>
            <a:off x="1639888" y="5253186"/>
            <a:ext cx="5761037" cy="1323439"/>
          </a:xfrm>
          <a:prstGeom prst="rect">
            <a:avLst/>
          </a:prstGeom>
          <a:solidFill>
            <a:schemeClr val="accent1">
              <a:lumMod val="20000"/>
              <a:lumOff val="80000"/>
            </a:schemeClr>
          </a:solidFill>
          <a:ln>
            <a:solidFill>
              <a:srgbClr val="0000FF"/>
            </a:solid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fontAlgn="auto">
              <a:spcBef>
                <a:spcPts val="0"/>
              </a:spcBef>
              <a:spcAft>
                <a:spcPts val="0"/>
              </a:spcAft>
              <a:buFont typeface="Wingdings" panose="05000000000000000000" pitchFamily="2" charset="2"/>
              <a:buChar char="v"/>
              <a:defRPr/>
            </a:pPr>
            <a:r>
              <a:rPr lang="en-GB" sz="2000" b="1" dirty="0">
                <a:solidFill>
                  <a:srgbClr val="0000FF"/>
                </a:solidFill>
                <a:latin typeface="Palatino Linotype" panose="02040502050505030304" pitchFamily="18" charset="0"/>
              </a:rPr>
              <a:t>May 5, 2014 : The plenum of NIRD’s </a:t>
            </a:r>
            <a:r>
              <a:rPr lang="en-GB" sz="2000" b="1" dirty="0" smtClean="0">
                <a:solidFill>
                  <a:srgbClr val="0000FF"/>
                </a:solidFill>
                <a:latin typeface="Palatino Linotype" panose="02040502050505030304" pitchFamily="18" charset="0"/>
              </a:rPr>
              <a:t>General Directors </a:t>
            </a:r>
            <a:r>
              <a:rPr lang="en-GB" sz="2000" b="1" dirty="0">
                <a:solidFill>
                  <a:srgbClr val="0000FF"/>
                </a:solidFill>
                <a:latin typeface="Palatino Linotype" panose="02040502050505030304" pitchFamily="18" charset="0"/>
              </a:rPr>
              <a:t>unanimously approved </a:t>
            </a:r>
            <a:r>
              <a:rPr lang="en-GB" sz="2000" b="1" dirty="0" smtClean="0">
                <a:solidFill>
                  <a:srgbClr val="0000FF"/>
                </a:solidFill>
                <a:latin typeface="Palatino Linotype" panose="02040502050505030304" pitchFamily="18" charset="0"/>
              </a:rPr>
              <a:t>the proposal on implementation </a:t>
            </a:r>
            <a:r>
              <a:rPr lang="en-GB" sz="2000" b="1" dirty="0">
                <a:solidFill>
                  <a:srgbClr val="0000FF"/>
                </a:solidFill>
                <a:latin typeface="Palatino Linotype" panose="02040502050505030304" pitchFamily="18" charset="0"/>
              </a:rPr>
              <a:t>of CLARA project on </a:t>
            </a:r>
            <a:r>
              <a:rPr lang="en-GB" sz="2000" b="1" dirty="0" err="1">
                <a:solidFill>
                  <a:srgbClr val="0000FF"/>
                </a:solidFill>
                <a:latin typeface="Palatino Linotype" panose="02040502050505030304" pitchFamily="18" charset="0"/>
              </a:rPr>
              <a:t>Magurele</a:t>
            </a:r>
            <a:r>
              <a:rPr lang="en-GB" sz="2000" b="1" dirty="0">
                <a:solidFill>
                  <a:srgbClr val="0000FF"/>
                </a:solidFill>
                <a:latin typeface="Palatino Linotype" panose="02040502050505030304" pitchFamily="18" charset="0"/>
              </a:rPr>
              <a:t> Platform, </a:t>
            </a:r>
            <a:r>
              <a:rPr lang="en-GB" sz="2000" b="1" dirty="0" smtClean="0">
                <a:solidFill>
                  <a:srgbClr val="0000FF"/>
                </a:solidFill>
                <a:latin typeface="Palatino Linotype" panose="02040502050505030304" pitchFamily="18" charset="0"/>
              </a:rPr>
              <a:t>Romania</a:t>
            </a:r>
            <a:endParaRPr lang="en-GB" sz="2000" b="1" dirty="0">
              <a:solidFill>
                <a:srgbClr val="0000FF"/>
              </a:solidFill>
              <a:latin typeface="Palatino Linotype" panose="02040502050505030304" pitchFamily="18" charset="0"/>
            </a:endParaRPr>
          </a:p>
        </p:txBody>
      </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60512" y="1196752"/>
            <a:ext cx="8712968"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GB" sz="2400" b="1" dirty="0">
                <a:latin typeface="Palatino Linotype" panose="02040502050505030304" pitchFamily="18" charset="0"/>
              </a:rPr>
              <a:t>WHY A KET CLUSTER? </a:t>
            </a:r>
          </a:p>
        </p:txBody>
      </p:sp>
      <p:sp>
        <p:nvSpPr>
          <p:cNvPr id="12293" name="TextBox 2"/>
          <p:cNvSpPr txBox="1">
            <a:spLocks noChangeArrowheads="1"/>
          </p:cNvSpPr>
          <p:nvPr/>
        </p:nvSpPr>
        <p:spPr bwMode="auto">
          <a:xfrm>
            <a:off x="575454" y="1903976"/>
            <a:ext cx="8713787" cy="4401205"/>
          </a:xfrm>
          <a:prstGeom prst="rect">
            <a:avLst/>
          </a:prstGeom>
          <a:solidFill>
            <a:schemeClr val="accent6">
              <a:lumMod val="20000"/>
              <a:lumOff val="80000"/>
            </a:schemeClr>
          </a:solidFill>
          <a:ln w="38100">
            <a:solidFill>
              <a:srgbClr val="C00000"/>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GB" altLang="en-US" sz="2000" b="1" dirty="0" smtClean="0">
                <a:solidFill>
                  <a:srgbClr val="0000FF"/>
                </a:solidFill>
                <a:latin typeface="Palatino Linotype" pitchFamily="18" charset="0"/>
              </a:rPr>
              <a:t>KETs</a:t>
            </a:r>
            <a:r>
              <a:rPr lang="en-GB" altLang="en-US" sz="2000" b="1" dirty="0" smtClean="0">
                <a:latin typeface="Palatino Linotype" pitchFamily="18" charset="0"/>
              </a:rPr>
              <a:t> - </a:t>
            </a:r>
            <a:r>
              <a:rPr lang="en-US" altLang="en-US" sz="2000" b="1" dirty="0" smtClean="0">
                <a:latin typeface="Palatino Linotype" pitchFamily="18" charset="0"/>
              </a:rPr>
              <a:t>systemic importance to the future structure of the EU economy </a:t>
            </a:r>
            <a:r>
              <a:rPr lang="en-GB" altLang="en-US" sz="2000" b="1" dirty="0" smtClean="0">
                <a:latin typeface="Palatino Linotype" pitchFamily="18" charset="0"/>
              </a:rPr>
              <a:t>:</a:t>
            </a:r>
          </a:p>
          <a:p>
            <a:pPr algn="just">
              <a:defRPr/>
            </a:pPr>
            <a:r>
              <a:rPr lang="en-GB" altLang="en-US" sz="2000" b="1" dirty="0" smtClean="0">
                <a:latin typeface="Palatino Linotype" pitchFamily="18" charset="0"/>
              </a:rPr>
              <a:t>• </a:t>
            </a:r>
            <a:r>
              <a:rPr lang="en-US" altLang="en-US" sz="2000" b="1" dirty="0" smtClean="0">
                <a:latin typeface="Palatino Linotype" pitchFamily="18" charset="0"/>
              </a:rPr>
              <a:t>The current global market volume generated by </a:t>
            </a:r>
            <a:r>
              <a:rPr lang="en-GB" altLang="en-US" sz="2000" b="1" dirty="0" smtClean="0">
                <a:latin typeface="Palatino Linotype" pitchFamily="18" charset="0"/>
              </a:rPr>
              <a:t>: </a:t>
            </a:r>
            <a:r>
              <a:rPr lang="en-GB" altLang="en-US" sz="2000" b="1" dirty="0" smtClean="0">
                <a:solidFill>
                  <a:srgbClr val="0000FF"/>
                </a:solidFill>
                <a:latin typeface="Palatino Linotype" pitchFamily="18" charset="0"/>
              </a:rPr>
              <a:t>€ 646Bn</a:t>
            </a:r>
            <a:r>
              <a:rPr lang="en-GB" altLang="en-US" sz="2000" b="1" dirty="0" smtClean="0">
                <a:latin typeface="Palatino Linotype" pitchFamily="18" charset="0"/>
              </a:rPr>
              <a:t>;</a:t>
            </a:r>
          </a:p>
          <a:p>
            <a:pPr algn="just">
              <a:defRPr/>
            </a:pPr>
            <a:r>
              <a:rPr lang="en-GB" altLang="en-US" sz="2000" b="1" dirty="0" smtClean="0">
                <a:latin typeface="Palatino Linotype" pitchFamily="18" charset="0"/>
              </a:rPr>
              <a:t>• </a:t>
            </a:r>
            <a:r>
              <a:rPr lang="en-US" sz="2000" b="1" dirty="0" smtClean="0">
                <a:latin typeface="Palatino Linotype" pitchFamily="18" charset="0"/>
              </a:rPr>
              <a:t>Substantial growth forecast </a:t>
            </a:r>
            <a:r>
              <a:rPr lang="en-GB" altLang="en-US" sz="2000" b="1" dirty="0" smtClean="0">
                <a:latin typeface="Palatino Linotype" pitchFamily="18" charset="0"/>
              </a:rPr>
              <a:t>: </a:t>
            </a:r>
            <a:r>
              <a:rPr lang="en-GB" altLang="en-US" sz="2000" b="1" dirty="0" smtClean="0">
                <a:solidFill>
                  <a:srgbClr val="0000FF"/>
                </a:solidFill>
                <a:latin typeface="Palatino Linotype" pitchFamily="18" charset="0"/>
              </a:rPr>
              <a:t>~ 8% of EU GDP in 2015</a:t>
            </a:r>
            <a:r>
              <a:rPr lang="en-GB" altLang="en-US" sz="2000" b="1" dirty="0" smtClean="0">
                <a:latin typeface="Palatino Linotype" pitchFamily="18" charset="0"/>
              </a:rPr>
              <a:t>;   </a:t>
            </a:r>
          </a:p>
          <a:p>
            <a:pPr algn="just">
              <a:defRPr/>
            </a:pPr>
            <a:r>
              <a:rPr lang="en-GB" altLang="en-US" sz="2000" b="1" dirty="0" smtClean="0">
                <a:latin typeface="Palatino Linotype" pitchFamily="18" charset="0"/>
              </a:rPr>
              <a:t>•</a:t>
            </a:r>
            <a:r>
              <a:rPr lang="en-US" altLang="en-US" sz="2000" b="1" dirty="0" smtClean="0">
                <a:latin typeface="Palatino Linotype" pitchFamily="18" charset="0"/>
              </a:rPr>
              <a:t>Accelerate innovation to downstream markets;</a:t>
            </a:r>
          </a:p>
          <a:p>
            <a:pPr algn="just">
              <a:defRPr/>
            </a:pPr>
            <a:r>
              <a:rPr lang="en-US" altLang="en-US" sz="2000" b="1" dirty="0" smtClean="0">
                <a:latin typeface="Palatino Linotype" pitchFamily="18" charset="0"/>
              </a:rPr>
              <a:t>• Applications in multiple industries and in a wide variety of economic sectors: aerospace, automotive, food, chemical and petrochemical, defense and security, electronics, energy, health, new materials, IT etc.</a:t>
            </a:r>
          </a:p>
          <a:p>
            <a:pPr algn="just">
              <a:defRPr/>
            </a:pPr>
            <a:r>
              <a:rPr lang="fr-FR" altLang="en-US" sz="2000" b="1" dirty="0" smtClean="0">
                <a:latin typeface="Palatino Linotype" pitchFamily="18" charset="0"/>
              </a:rPr>
              <a:t>• </a:t>
            </a:r>
            <a:r>
              <a:rPr lang="en-US" altLang="en-US" sz="2000" b="1" dirty="0" smtClean="0">
                <a:latin typeface="Palatino Linotype" pitchFamily="18" charset="0"/>
              </a:rPr>
              <a:t>Extremely large size of the markets created support for significant increases in the number of new employees and thus reduce youth unemployment</a:t>
            </a:r>
          </a:p>
          <a:p>
            <a:pPr algn="just">
              <a:defRPr/>
            </a:pPr>
            <a:r>
              <a:rPr lang="en-US" altLang="en-US" sz="2000" b="1" dirty="0" smtClean="0">
                <a:latin typeface="Palatino Linotype" pitchFamily="18" charset="0"/>
              </a:rPr>
              <a:t>• Important role in traditional sectors and emerging industries - both large companies and SMEs</a:t>
            </a:r>
            <a:r>
              <a:rPr lang="fr-FR" altLang="en-US" sz="2000" b="1" dirty="0" smtClean="0">
                <a:latin typeface="Palatino Linotype" pitchFamily="18" charset="0"/>
              </a:rPr>
              <a:t>;  </a:t>
            </a:r>
            <a:endParaRPr lang="en-GB" altLang="en-US" sz="2000" b="1" dirty="0" smtClean="0">
              <a:latin typeface="Palatino Linotype" pitchFamily="18" charset="0"/>
            </a:endParaRPr>
          </a:p>
          <a:p>
            <a:pPr algn="just">
              <a:defRPr/>
            </a:pPr>
            <a:r>
              <a:rPr lang="en-GB" altLang="en-US" sz="2000" b="1" dirty="0" smtClean="0">
                <a:latin typeface="Palatino Linotype" pitchFamily="18" charset="0"/>
              </a:rPr>
              <a:t> </a:t>
            </a:r>
            <a:r>
              <a:rPr lang="en-US" altLang="en-US" sz="2000" b="1" dirty="0" smtClean="0">
                <a:latin typeface="Palatino Linotype" pitchFamily="18" charset="0"/>
              </a:rPr>
              <a:t>Generating advanced technology and competitiveness in all industrial and economic policies, including key sectors and cutting - edge areas.</a:t>
            </a:r>
            <a:endParaRPr lang="en-GB" altLang="en-US" sz="2000" b="1" dirty="0" smtClean="0">
              <a:latin typeface="Palatino Linotype" pitchFamily="18"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5455" y="306676"/>
            <a:ext cx="8713786"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p:cNvPicPr>
          <p:nvPr/>
        </p:nvPicPr>
        <p:blipFill>
          <a:blip r:embed="rId3" cstate="print"/>
          <a:srcRect/>
          <a:stretch>
            <a:fillRect/>
          </a:stretch>
        </p:blipFill>
        <p:spPr bwMode="auto">
          <a:xfrm>
            <a:off x="528638" y="2325688"/>
            <a:ext cx="8848725" cy="4343400"/>
          </a:xfrm>
          <a:prstGeom prst="rect">
            <a:avLst/>
          </a:prstGeom>
          <a:noFill/>
          <a:ln w="28575">
            <a:solidFill>
              <a:schemeClr val="accent1"/>
            </a:solidFill>
            <a:miter lim="800000"/>
            <a:headEnd/>
            <a:tailEnd/>
          </a:ln>
        </p:spPr>
      </p:pic>
      <p:sp>
        <p:nvSpPr>
          <p:cNvPr id="3" name="TextBox 2"/>
          <p:cNvSpPr txBox="1"/>
          <p:nvPr/>
        </p:nvSpPr>
        <p:spPr>
          <a:xfrm>
            <a:off x="528637" y="1268760"/>
            <a:ext cx="881685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GB" b="1" dirty="0">
                <a:solidFill>
                  <a:schemeClr val="bg1"/>
                </a:solidFill>
                <a:latin typeface="Palatino Linotype" panose="02040502050505030304" pitchFamily="18" charset="0"/>
              </a:rPr>
              <a:t>THE MAJOR ROL OF </a:t>
            </a:r>
            <a:r>
              <a:rPr lang="en-GB" b="1" dirty="0" smtClean="0">
                <a:solidFill>
                  <a:schemeClr val="bg1"/>
                </a:solidFill>
                <a:latin typeface="Palatino Linotype" panose="02040502050505030304" pitchFamily="18" charset="0"/>
              </a:rPr>
              <a:t>KET</a:t>
            </a:r>
            <a:r>
              <a:rPr lang="en-GB" b="1" dirty="0">
                <a:solidFill>
                  <a:schemeClr val="bg1"/>
                </a:solidFill>
                <a:latin typeface="Palatino Linotype" panose="02040502050505030304" pitchFamily="18" charset="0"/>
              </a:rPr>
              <a:t> </a:t>
            </a:r>
            <a:r>
              <a:rPr lang="en-GB" b="1" dirty="0" smtClean="0">
                <a:solidFill>
                  <a:schemeClr val="bg1"/>
                </a:solidFill>
                <a:latin typeface="Palatino Linotype" panose="02040502050505030304" pitchFamily="18" charset="0"/>
              </a:rPr>
              <a:t>CLUSTERS </a:t>
            </a:r>
            <a:r>
              <a:rPr lang="en-GB" b="1" dirty="0">
                <a:solidFill>
                  <a:schemeClr val="bg1"/>
                </a:solidFill>
                <a:latin typeface="Palatino Linotype" panose="02040502050505030304" pitchFamily="18" charset="0"/>
              </a:rPr>
              <a:t>IN  THE COMMUNITY </a:t>
            </a:r>
            <a:r>
              <a:rPr lang="en-GB" b="1" dirty="0" smtClean="0">
                <a:solidFill>
                  <a:schemeClr val="bg1"/>
                </a:solidFill>
                <a:latin typeface="Palatino Linotype" panose="02040502050505030304" pitchFamily="18" charset="0"/>
              </a:rPr>
              <a:t>POLICY</a:t>
            </a:r>
          </a:p>
          <a:p>
            <a:pPr algn="ctr" fontAlgn="auto">
              <a:spcBef>
                <a:spcPts val="0"/>
              </a:spcBef>
              <a:spcAft>
                <a:spcPts val="0"/>
              </a:spcAft>
              <a:defRPr/>
            </a:pPr>
            <a:r>
              <a:rPr lang="en-GB" b="1" dirty="0" smtClean="0">
                <a:solidFill>
                  <a:schemeClr val="bg1"/>
                </a:solidFill>
                <a:latin typeface="Palatino Linotype" panose="02040502050505030304" pitchFamily="18" charset="0"/>
              </a:rPr>
              <a:t>AGENDA </a:t>
            </a:r>
            <a:r>
              <a:rPr lang="en-GB" b="1" dirty="0">
                <a:solidFill>
                  <a:schemeClr val="bg1"/>
                </a:solidFill>
                <a:latin typeface="Palatino Linotype" panose="02040502050505030304" pitchFamily="18" charset="0"/>
              </a:rPr>
              <a:t>“EUROPE 2020” AND </a:t>
            </a:r>
            <a:r>
              <a:rPr lang="en-GB" b="1" dirty="0" smtClean="0">
                <a:solidFill>
                  <a:schemeClr val="bg1"/>
                </a:solidFill>
                <a:latin typeface="Palatino Linotype" panose="02040502050505030304" pitchFamily="18" charset="0"/>
              </a:rPr>
              <a:t>ITS FLAGSHIP INITIATIVES</a:t>
            </a:r>
            <a:endParaRPr lang="en-GB" b="1" dirty="0">
              <a:solidFill>
                <a:schemeClr val="bg1"/>
              </a:solidFill>
              <a:latin typeface="Palatino Linotype" panose="02040502050505030304" pitchFamily="18" charset="0"/>
            </a:endParaRPr>
          </a:p>
        </p:txBody>
      </p:sp>
      <p:sp>
        <p:nvSpPr>
          <p:cNvPr id="16389" name="TextBox 6"/>
          <p:cNvSpPr txBox="1">
            <a:spLocks noChangeArrowheads="1"/>
          </p:cNvSpPr>
          <p:nvPr/>
        </p:nvSpPr>
        <p:spPr bwMode="auto">
          <a:xfrm>
            <a:off x="6608763" y="3933825"/>
            <a:ext cx="2665412" cy="338554"/>
          </a:xfrm>
          <a:prstGeom prst="rect">
            <a:avLst/>
          </a:prstGeom>
          <a:noFill/>
          <a:ln w="9525">
            <a:noFill/>
            <a:miter lim="800000"/>
            <a:headEnd/>
            <a:tailEnd/>
          </a:ln>
        </p:spPr>
        <p:txBody>
          <a:bodyPr>
            <a:spAutoFit/>
          </a:bodyPr>
          <a:lstStyle/>
          <a:p>
            <a:r>
              <a:rPr lang="en-GB" altLang="en-US" sz="1600" b="1" i="1" dirty="0" smtClean="0"/>
              <a:t>Industrial Policy Priorities</a:t>
            </a:r>
          </a:p>
        </p:txBody>
      </p:sp>
      <p:sp>
        <p:nvSpPr>
          <p:cNvPr id="8" name="Explosion 2 7"/>
          <p:cNvSpPr/>
          <p:nvPr/>
        </p:nvSpPr>
        <p:spPr>
          <a:xfrm>
            <a:off x="6897216" y="5229200"/>
            <a:ext cx="2376487" cy="1368425"/>
          </a:xfrm>
          <a:prstGeom prst="irregularSeal2">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91" name="TextBox 8"/>
          <p:cNvSpPr txBox="1">
            <a:spLocks noChangeArrowheads="1"/>
          </p:cNvSpPr>
          <p:nvPr/>
        </p:nvSpPr>
        <p:spPr bwMode="auto">
          <a:xfrm rot="-510015">
            <a:off x="7086242" y="5589786"/>
            <a:ext cx="1744663" cy="738664"/>
          </a:xfrm>
          <a:prstGeom prst="rect">
            <a:avLst/>
          </a:prstGeom>
          <a:noFill/>
          <a:ln w="9525">
            <a:noFill/>
            <a:miter lim="800000"/>
            <a:headEnd/>
            <a:tailEnd/>
          </a:ln>
        </p:spPr>
        <p:txBody>
          <a:bodyPr>
            <a:spAutoFit/>
          </a:bodyPr>
          <a:lstStyle/>
          <a:p>
            <a:pPr algn="ctr"/>
            <a:r>
              <a:rPr lang="en-GB" altLang="en-US" sz="1400" b="1" dirty="0">
                <a:solidFill>
                  <a:srgbClr val="0000FF"/>
                </a:solidFill>
                <a:latin typeface="Palatino Linotype" pitchFamily="18" charset="0"/>
              </a:rPr>
              <a:t>CLARA </a:t>
            </a:r>
          </a:p>
          <a:p>
            <a:pPr algn="ctr"/>
            <a:r>
              <a:rPr lang="en-US" sz="1400" b="1" dirty="0" smtClean="0">
                <a:solidFill>
                  <a:srgbClr val="0000FF"/>
                </a:solidFill>
                <a:latin typeface="Palatino Linotype" panose="02040502050505030304" pitchFamily="18" charset="0"/>
              </a:rPr>
              <a:t>covers all six </a:t>
            </a:r>
          </a:p>
          <a:p>
            <a:pPr algn="ctr"/>
            <a:r>
              <a:rPr lang="en-US" sz="1400" b="1" dirty="0" smtClean="0">
                <a:solidFill>
                  <a:srgbClr val="0000FF"/>
                </a:solidFill>
                <a:latin typeface="Palatino Linotype" panose="02040502050505030304" pitchFamily="18" charset="0"/>
              </a:rPr>
              <a:t>areas</a:t>
            </a:r>
            <a:r>
              <a:rPr lang="en-GB" altLang="en-US" sz="1400" b="1" dirty="0" smtClean="0">
                <a:solidFill>
                  <a:srgbClr val="0000FF"/>
                </a:solidFill>
                <a:latin typeface="Palatino Linotype" pitchFamily="18" charset="0"/>
              </a:rPr>
              <a:t>!</a:t>
            </a:r>
            <a:endParaRPr lang="en-GB" altLang="en-US" sz="1400" b="1" dirty="0">
              <a:solidFill>
                <a:srgbClr val="0000FF"/>
              </a:solidFill>
              <a:latin typeface="Palatino Linotype" pitchFamily="18" charset="0"/>
            </a:endParaRPr>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8639" y="306676"/>
            <a:ext cx="8816850"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cstate="print"/>
          <a:srcRect/>
          <a:stretch>
            <a:fillRect/>
          </a:stretch>
        </p:blipFill>
        <p:spPr bwMode="auto">
          <a:xfrm>
            <a:off x="488950" y="3211513"/>
            <a:ext cx="8604250" cy="3457575"/>
          </a:xfrm>
          <a:prstGeom prst="rect">
            <a:avLst/>
          </a:prstGeom>
          <a:noFill/>
          <a:ln w="9525">
            <a:noFill/>
            <a:miter lim="800000"/>
            <a:headEnd/>
            <a:tailEnd/>
          </a:ln>
        </p:spPr>
      </p:pic>
      <p:sp>
        <p:nvSpPr>
          <p:cNvPr id="3" name="TextBox 2"/>
          <p:cNvSpPr txBox="1"/>
          <p:nvPr/>
        </p:nvSpPr>
        <p:spPr>
          <a:xfrm>
            <a:off x="825467" y="1372766"/>
            <a:ext cx="8520022" cy="40005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ts val="0"/>
              </a:spcBef>
              <a:spcAft>
                <a:spcPts val="0"/>
              </a:spcAft>
              <a:defRPr/>
            </a:pPr>
            <a:r>
              <a:rPr lang="en-US" sz="2000" b="1" dirty="0">
                <a:latin typeface="Palatino Linotype" pitchFamily="18" charset="0"/>
              </a:rPr>
              <a:t>VALUE </a:t>
            </a:r>
            <a:r>
              <a:rPr lang="en-US" sz="2000" b="1" dirty="0" smtClean="0">
                <a:latin typeface="Palatino Linotype" pitchFamily="18" charset="0"/>
              </a:rPr>
              <a:t>- ADDED </a:t>
            </a:r>
            <a:r>
              <a:rPr lang="en-US" sz="2000" b="1" dirty="0">
                <a:latin typeface="Palatino Linotype" pitchFamily="18" charset="0"/>
              </a:rPr>
              <a:t>CHAIN GENERATION IN </a:t>
            </a:r>
            <a:r>
              <a:rPr lang="en-US" sz="2000" b="1" dirty="0" smtClean="0">
                <a:latin typeface="Palatino Linotype" pitchFamily="18" charset="0"/>
              </a:rPr>
              <a:t>KET STRUCTURES</a:t>
            </a:r>
            <a:endParaRPr lang="en-GB" sz="2000" b="1" dirty="0">
              <a:latin typeface="Palatino Linotype" pitchFamily="18" charset="0"/>
            </a:endParaRPr>
          </a:p>
        </p:txBody>
      </p:sp>
      <p:sp>
        <p:nvSpPr>
          <p:cNvPr id="18435" name="TextBox 3"/>
          <p:cNvSpPr txBox="1">
            <a:spLocks noChangeArrowheads="1"/>
          </p:cNvSpPr>
          <p:nvPr/>
        </p:nvSpPr>
        <p:spPr bwMode="auto">
          <a:xfrm>
            <a:off x="381000" y="1989138"/>
            <a:ext cx="9144000" cy="1200150"/>
          </a:xfrm>
          <a:prstGeom prst="rect">
            <a:avLst/>
          </a:prstGeom>
          <a:noFill/>
          <a:ln w="9525">
            <a:noFill/>
            <a:miter lim="800000"/>
            <a:headEnd/>
            <a:tailEnd/>
          </a:ln>
        </p:spPr>
        <p:txBody>
          <a:bodyPr>
            <a:spAutoFit/>
          </a:bodyPr>
          <a:lstStyle/>
          <a:p>
            <a:pPr marL="265113" indent="-265113" algn="just">
              <a:buFont typeface="Wingdings" pitchFamily="2" charset="2"/>
              <a:buChar char="v"/>
            </a:pPr>
            <a:r>
              <a:rPr lang="en-US" b="1" dirty="0" smtClean="0">
                <a:latin typeface="Palatino Linotype" pitchFamily="18" charset="0"/>
              </a:rPr>
              <a:t>KET policy focused on innovation allows most economic sectors and all regions to apply for funding their strategic development activities.</a:t>
            </a:r>
          </a:p>
          <a:p>
            <a:pPr marL="285750" indent="-285750" algn="just">
              <a:buFont typeface="Wingdings" pitchFamily="2" charset="2"/>
              <a:buChar char="v"/>
            </a:pPr>
            <a:r>
              <a:rPr lang="en-US" altLang="en-US" b="1" dirty="0" smtClean="0">
                <a:latin typeface="Palatino Linotype" pitchFamily="18" charset="0"/>
              </a:rPr>
              <a:t>KET policy ensure EU funding the entire chain - from basic research to the start of mass manufacturing of innovative products.</a:t>
            </a: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5467" y="306676"/>
            <a:ext cx="8520021" cy="674052"/>
          </a:xfrm>
          <a:prstGeom prst="rect">
            <a:avLst/>
          </a:prstGeom>
          <a:ln w="38100">
            <a:solidFill>
              <a:srgbClr val="00B0F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14155</TotalTime>
  <Words>2497</Words>
  <Application>Microsoft Office PowerPoint</Application>
  <PresentationFormat>A4 Paper (210x297 mm)</PresentationFormat>
  <Paragraphs>220</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 2011</dc:title>
  <dc:creator>Marius Eugen Opran</dc:creator>
  <cp:lastModifiedBy>Administrator</cp:lastModifiedBy>
  <cp:revision>962</cp:revision>
  <cp:lastPrinted>2014-05-31T20:41:14Z</cp:lastPrinted>
  <dcterms:created xsi:type="dcterms:W3CDTF">2011-12-14T08:31:58Z</dcterms:created>
  <dcterms:modified xsi:type="dcterms:W3CDTF">2014-11-25T08:53:03Z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0x010100DEF5A34358D48946B7D192CA2E0FD3DE</vt:lpwstr>
  </property>
</Properties>
</file>